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20"/>
  </p:notesMasterIdLst>
  <p:sldIdLst>
    <p:sldId id="259" r:id="rId4"/>
    <p:sldId id="260" r:id="rId5"/>
    <p:sldId id="274" r:id="rId6"/>
    <p:sldId id="273" r:id="rId7"/>
    <p:sldId id="262" r:id="rId8"/>
    <p:sldId id="25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D3A2"/>
    <a:srgbClr val="E8E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94745"/>
  </p:normalViewPr>
  <p:slideViewPr>
    <p:cSldViewPr snapToGrid="0" snapToObjects="1" showGuides="1">
      <p:cViewPr varScale="1">
        <p:scale>
          <a:sx n="104" d="100"/>
          <a:sy n="104" d="100"/>
        </p:scale>
        <p:origin x="2214" y="102"/>
      </p:cViewPr>
      <p:guideLst>
        <p:guide orient="horz" pos="2488"/>
        <p:guide pos="4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15BB5-2E17-334D-90E4-6FB0F15C980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FD1B-EDED-6548-AA81-FC448CECB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3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5FD1B-EDED-6548-AA81-FC448CECBB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9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5FD1B-EDED-6548-AA81-FC448CECBB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3" name="Picture 2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4" name="Picture 3" descr="Bar_RtAngle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3947767"/>
            <a:ext cx="2451418" cy="1245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71757" y="939146"/>
            <a:ext cx="6972300" cy="2871103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466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375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D43A-E8E7-EC48-84CA-B0F080A72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FF21F-66DA-0746-9ABD-EC3E8E102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8998A-5297-DA4C-93FA-6D9E4898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AD437-AE52-0941-8A2E-CF38814C04F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1EC0-970F-8B4F-BA01-D5DB3E8C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0FC88-DED2-D245-AC93-5F60C31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046B6-A556-4E4C-AB14-4CACF937F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1757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REGULAR, 24 PT.)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12" name="Picture 11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402894"/>
            <a:ext cx="1371201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7" y="365125"/>
            <a:ext cx="8184662" cy="998383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11" name="Picture 10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12" name="Picture 11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402894"/>
            <a:ext cx="1371201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5" y="365125"/>
            <a:ext cx="8064505" cy="998383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671757" y="1736725"/>
            <a:ext cx="8184662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4B2E83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10" name="Picture 9" descr="Bar_RtAng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402894"/>
            <a:ext cx="1371201" cy="6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5" y="371510"/>
            <a:ext cx="818466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8184662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064505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3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shington.edu/opb/tuition-fees/current-tuition-and-fees-dashboards/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lmp.uw.edu/education/mls-undergrad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4f5tZDZ26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forms.office.com/r/ms4veDMUFQ" TargetMode="External"/><Relationship Id="rId4" Type="http://schemas.openxmlformats.org/officeDocument/2006/relationships/hyperlink" Target="http://admit.washington.edu/Admiss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Laboratory Science Program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BD541-4AC5-6A4D-9EEB-5E8DF91B54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727200"/>
            <a:ext cx="8197114" cy="4403125"/>
          </a:xfrm>
        </p:spPr>
        <p:txBody>
          <a:bodyPr/>
          <a:lstStyle/>
          <a:p>
            <a:r>
              <a:rPr lang="en-US" sz="2000" dirty="0"/>
              <a:t>What’s the average GPA of people who get in?</a:t>
            </a:r>
          </a:p>
          <a:p>
            <a:pPr lvl="1"/>
            <a:r>
              <a:rPr lang="en-US" sz="1800" dirty="0"/>
              <a:t>Students Admitted in 2024:</a:t>
            </a:r>
          </a:p>
          <a:p>
            <a:pPr lvl="2"/>
            <a:r>
              <a:rPr lang="en-US" sz="1600" dirty="0"/>
              <a:t>Admitted </a:t>
            </a:r>
            <a:r>
              <a:rPr lang="en-US" sz="1600" dirty="0" err="1"/>
              <a:t>Cumm</a:t>
            </a:r>
            <a:r>
              <a:rPr lang="en-US" sz="1600" dirty="0"/>
              <a:t>. GPA: 3.60</a:t>
            </a:r>
          </a:p>
          <a:p>
            <a:pPr lvl="3"/>
            <a:r>
              <a:rPr lang="en-US" sz="1400" dirty="0"/>
              <a:t>Range: 2.91-3.99</a:t>
            </a:r>
          </a:p>
          <a:p>
            <a:pPr lvl="2"/>
            <a:r>
              <a:rPr lang="en-US" sz="1600" dirty="0"/>
              <a:t>Admitted Science. GPA: 3.43</a:t>
            </a:r>
          </a:p>
          <a:p>
            <a:pPr lvl="3"/>
            <a:r>
              <a:rPr lang="en-US" sz="1400" dirty="0"/>
              <a:t>Range: 2.34-4.00</a:t>
            </a:r>
          </a:p>
          <a:p>
            <a:r>
              <a:rPr lang="en-US" sz="2000" dirty="0"/>
              <a:t>When do I have to complete my prerequisites?</a:t>
            </a:r>
          </a:p>
          <a:p>
            <a:pPr lvl="1"/>
            <a:r>
              <a:rPr lang="en-US" sz="1800" dirty="0"/>
              <a:t>Must be completed before entering the program, but can be in-progress during the application process.</a:t>
            </a:r>
          </a:p>
          <a:p>
            <a:r>
              <a:rPr lang="en-US" sz="2000" dirty="0"/>
              <a:t>How many people apply each year?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59417-DA39-CD44-9B3F-BCAC98CC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BF48C11-3EF1-8240-BF16-AFAAF513F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35737"/>
              </p:ext>
            </p:extLst>
          </p:nvPr>
        </p:nvGraphicFramePr>
        <p:xfrm>
          <a:off x="1117600" y="5029891"/>
          <a:ext cx="4470400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2647">
                  <a:extLst>
                    <a:ext uri="{9D8B030D-6E8A-4147-A177-3AD203B41FA5}">
                      <a16:colId xmlns:a16="http://schemas.microsoft.com/office/drawing/2014/main" val="3813912511"/>
                    </a:ext>
                  </a:extLst>
                </a:gridCol>
                <a:gridCol w="1495612">
                  <a:extLst>
                    <a:ext uri="{9D8B030D-6E8A-4147-A177-3AD203B41FA5}">
                      <a16:colId xmlns:a16="http://schemas.microsoft.com/office/drawing/2014/main" val="240656306"/>
                    </a:ext>
                  </a:extLst>
                </a:gridCol>
                <a:gridCol w="1742141">
                  <a:extLst>
                    <a:ext uri="{9D8B030D-6E8A-4147-A177-3AD203B41FA5}">
                      <a16:colId xmlns:a16="http://schemas.microsoft.com/office/drawing/2014/main" val="3620539573"/>
                    </a:ext>
                  </a:extLst>
                </a:gridCol>
              </a:tblGrid>
              <a:tr h="243686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42972"/>
                  </a:ext>
                </a:extLst>
              </a:tr>
              <a:tr h="30210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Encode Sans Condensed SemiBold" panose="02000000000000000000" pitchFamily="2" charset="77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328611"/>
                  </a:ext>
                </a:extLst>
              </a:tr>
              <a:tr h="30210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Encode Sans Condensed SemiBold" panose="02000000000000000000" pitchFamily="2" charset="77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142650"/>
                  </a:ext>
                </a:extLst>
              </a:tr>
              <a:tr h="30210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Encode Sans Condensed SemiBold" panose="02000000000000000000" pitchFamily="2" charset="77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Encode Sans Condensed" panose="02000000000000000000" pitchFamily="2" charset="77"/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023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188BE0-679D-CA40-B687-9B7A0F74C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57" y="1663700"/>
            <a:ext cx="3900243" cy="4530125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Autumn Quarter:</a:t>
            </a:r>
          </a:p>
          <a:p>
            <a:pPr marL="0" indent="0">
              <a:buNone/>
            </a:pPr>
            <a:r>
              <a:rPr lang="en-US" sz="1800" b="0" dirty="0"/>
              <a:t>BIOC 405			Biochemistry</a:t>
            </a:r>
          </a:p>
          <a:p>
            <a:pPr marL="0" indent="0">
              <a:buNone/>
            </a:pPr>
            <a:r>
              <a:rPr lang="en-US" sz="1800" b="0" dirty="0"/>
              <a:t>LABM 301/302		Intro. to MLS</a:t>
            </a:r>
          </a:p>
          <a:p>
            <a:pPr marL="0" indent="0">
              <a:buNone/>
            </a:pPr>
            <a:r>
              <a:rPr lang="en-US" sz="1800" b="0" dirty="0"/>
              <a:t>IMMUN 441			Immunology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2200" dirty="0"/>
              <a:t>Winter Quarter:</a:t>
            </a:r>
          </a:p>
          <a:p>
            <a:pPr marL="0" indent="0">
              <a:buNone/>
            </a:pPr>
            <a:r>
              <a:rPr lang="en-US" sz="1800" b="0" dirty="0"/>
              <a:t>LABM 430			Hematology</a:t>
            </a:r>
          </a:p>
          <a:p>
            <a:pPr marL="0" indent="0">
              <a:buNone/>
            </a:pPr>
            <a:r>
              <a:rPr lang="en-US" sz="1800" b="0" dirty="0"/>
              <a:t>LABM 435			Molecular</a:t>
            </a:r>
          </a:p>
          <a:p>
            <a:pPr marL="0" indent="0">
              <a:buNone/>
            </a:pPr>
            <a:r>
              <a:rPr lang="en-US" sz="1800" b="0" dirty="0"/>
              <a:t>					Diagnostics</a:t>
            </a:r>
          </a:p>
          <a:p>
            <a:pPr marL="0" indent="0">
              <a:buNone/>
            </a:pPr>
            <a:r>
              <a:rPr lang="en-US" sz="1800" b="0" dirty="0"/>
              <a:t>MICROM 442		Bacteriology</a:t>
            </a:r>
          </a:p>
          <a:p>
            <a:pPr marL="0" indent="0">
              <a:buNone/>
            </a:pPr>
            <a:r>
              <a:rPr lang="en-US" sz="1800" b="0" dirty="0"/>
              <a:t>MICROM 443		Bacteriology</a:t>
            </a:r>
          </a:p>
          <a:p>
            <a:pPr marL="0" indent="0">
              <a:buNone/>
            </a:pPr>
            <a:r>
              <a:rPr lang="en-US" sz="1800" b="0" dirty="0"/>
              <a:t>					Lab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8D5626-0D00-464D-B367-B582E94F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MLS Program – First Year *SUBJECT TO CHANGE*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DC1D31E-22CA-C44D-9E63-27B202DE48DD}"/>
              </a:ext>
            </a:extLst>
          </p:cNvPr>
          <p:cNvSpPr txBox="1">
            <a:spLocks/>
          </p:cNvSpPr>
          <p:nvPr/>
        </p:nvSpPr>
        <p:spPr>
          <a:xfrm>
            <a:off x="4764088" y="2817667"/>
            <a:ext cx="3900243" cy="2307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sz="2200" dirty="0"/>
              <a:t>Spring Quarter:</a:t>
            </a:r>
          </a:p>
          <a:p>
            <a:pPr marL="0" indent="0">
              <a:buFont typeface="Lucida Grande"/>
              <a:buNone/>
            </a:pPr>
            <a:r>
              <a:rPr lang="en-US" sz="1800" b="0" dirty="0"/>
              <a:t>MICROM 460	 Mycology &amp; </a:t>
            </a:r>
            <a:r>
              <a:rPr lang="en-US" sz="1800" b="0" dirty="0" err="1"/>
              <a:t>Parasit</a:t>
            </a:r>
            <a:endParaRPr lang="en-US" sz="1800" b="0" dirty="0"/>
          </a:p>
          <a:p>
            <a:pPr marL="0" indent="0">
              <a:buFont typeface="Lucida Grande"/>
              <a:buNone/>
            </a:pPr>
            <a:r>
              <a:rPr lang="en-US" sz="1800" b="0" dirty="0"/>
              <a:t>LABM 419			Coagulation</a:t>
            </a:r>
          </a:p>
          <a:p>
            <a:pPr marL="0" indent="0">
              <a:buFont typeface="Lucida Grande"/>
              <a:buNone/>
            </a:pPr>
            <a:r>
              <a:rPr lang="en-US" sz="1800" b="0" dirty="0"/>
              <a:t>LABM 420			Urinalysis</a:t>
            </a:r>
          </a:p>
          <a:p>
            <a:pPr marL="0" indent="0">
              <a:buFont typeface="Lucida Grande"/>
              <a:buNone/>
            </a:pPr>
            <a:r>
              <a:rPr lang="en-US" sz="1800" b="0" dirty="0"/>
              <a:t>LABM 421			Medical</a:t>
            </a:r>
          </a:p>
          <a:p>
            <a:pPr marL="0" indent="0">
              <a:buFont typeface="Lucida Grande"/>
              <a:buNone/>
            </a:pPr>
            <a:r>
              <a:rPr lang="en-US" sz="1800" b="0" dirty="0"/>
              <a:t>					Microbiology</a:t>
            </a:r>
          </a:p>
        </p:txBody>
      </p:sp>
    </p:spTree>
    <p:extLst>
      <p:ext uri="{BB962C8B-B14F-4D97-AF65-F5344CB8AC3E}">
        <p14:creationId xmlns:p14="http://schemas.microsoft.com/office/powerpoint/2010/main" val="401687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E1DB5D-6DD8-B148-89C1-8615DE727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57" y="1638301"/>
            <a:ext cx="8197114" cy="38989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200" dirty="0"/>
              <a:t>Autumn Quarter:</a:t>
            </a:r>
          </a:p>
          <a:p>
            <a:pPr marL="0" indent="0">
              <a:buNone/>
              <a:defRPr/>
            </a:pPr>
            <a:r>
              <a:rPr lang="en-US" sz="1800" b="0" dirty="0"/>
              <a:t>LAB M 419 – Clinical Chemistry </a:t>
            </a:r>
          </a:p>
          <a:p>
            <a:pPr marL="0" indent="0">
              <a:buNone/>
              <a:defRPr/>
            </a:pPr>
            <a:r>
              <a:rPr lang="en-US" sz="1800" b="0" dirty="0"/>
              <a:t>LABM 426 – Transfusion Medicine</a:t>
            </a:r>
          </a:p>
          <a:p>
            <a:pPr marL="0" indent="0">
              <a:buNone/>
              <a:defRPr/>
            </a:pPr>
            <a:r>
              <a:rPr lang="en-US" sz="1800" b="0" dirty="0"/>
              <a:t>LABM 427 – Senior Seminar. The only non-science course in the program. Focus is career development.</a:t>
            </a:r>
          </a:p>
          <a:p>
            <a:pPr marL="0" indent="0">
              <a:buNone/>
              <a:defRPr/>
            </a:pPr>
            <a:r>
              <a:rPr lang="en-US" sz="2200" dirty="0"/>
              <a:t>Winter &amp; Spring Clinical Rotations:</a:t>
            </a:r>
          </a:p>
          <a:p>
            <a:pPr marL="0" indent="0">
              <a:buNone/>
              <a:defRPr/>
            </a:pPr>
            <a:r>
              <a:rPr lang="en-US" sz="1800" b="0" dirty="0"/>
              <a:t>LABM 423 – Clinical Chemistry Rotation (5 weeks)</a:t>
            </a:r>
          </a:p>
          <a:p>
            <a:pPr marL="0" indent="0">
              <a:buNone/>
              <a:defRPr/>
            </a:pPr>
            <a:r>
              <a:rPr lang="en-US" sz="1800" b="0" dirty="0"/>
              <a:t>LABM 424 – Clinical Microbiology Rotation (5 weeks)</a:t>
            </a:r>
          </a:p>
          <a:p>
            <a:pPr marL="0" indent="0">
              <a:buNone/>
              <a:defRPr/>
            </a:pPr>
            <a:r>
              <a:rPr lang="en-US" sz="1800" b="0" dirty="0"/>
              <a:t>LABM 425 – Clinical Hematology Rotation (5 weeks)</a:t>
            </a:r>
          </a:p>
          <a:p>
            <a:pPr marL="0" indent="0">
              <a:buNone/>
              <a:defRPr/>
            </a:pPr>
            <a:r>
              <a:rPr lang="en-US" sz="1800" b="0" dirty="0"/>
              <a:t>LABM 431 – Transfusion Medicine Rotation (4 weeks)</a:t>
            </a:r>
          </a:p>
          <a:p>
            <a:pPr marL="0" indent="0">
              <a:buNone/>
              <a:defRPr/>
            </a:pPr>
            <a:r>
              <a:rPr lang="en-US" sz="1800" b="0" dirty="0"/>
              <a:t>LABM 436 – Molecular Diagnostics Rotation (1 week)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CF776D-5D98-2245-B75B-EB1BF115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6" y="365125"/>
            <a:ext cx="8379879" cy="998383"/>
          </a:xfrm>
        </p:spPr>
        <p:txBody>
          <a:bodyPr/>
          <a:lstStyle/>
          <a:p>
            <a:r>
              <a:rPr lang="en-US" dirty="0"/>
              <a:t>MLS Program – Second Year *SUBJECT TO CHANGE*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9E2AAD-EF6E-4445-8EB2-845187E0D192}"/>
              </a:ext>
            </a:extLst>
          </p:cNvPr>
          <p:cNvSpPr txBox="1"/>
          <p:nvPr/>
        </p:nvSpPr>
        <p:spPr>
          <a:xfrm>
            <a:off x="671757" y="5435601"/>
            <a:ext cx="622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Encode Sans Compressed Medium" panose="02000000000000000000" pitchFamily="2" charset="77"/>
                <a:cs typeface="Times New Roman"/>
              </a:rPr>
              <a:t>Notes:</a:t>
            </a:r>
          </a:p>
          <a:p>
            <a:pPr marL="342900" indent="-342900">
              <a:buAutoNum type="arabicPeriod"/>
              <a:defRPr/>
            </a:pPr>
            <a:r>
              <a:rPr lang="en-US" dirty="0">
                <a:latin typeface="Encode Sans Compressed Medium" panose="02000000000000000000" pitchFamily="2" charset="77"/>
                <a:cs typeface="Times New Roman"/>
              </a:rPr>
              <a:t>We assign clinical rotations, which can take place all over the Puget Sound.</a:t>
            </a:r>
          </a:p>
          <a:p>
            <a:pPr marL="342900" indent="-342900">
              <a:buAutoNum type="arabicPeriod"/>
              <a:defRPr/>
            </a:pPr>
            <a:r>
              <a:rPr lang="en-US" dirty="0">
                <a:latin typeface="Encode Sans Compressed Medium" panose="02000000000000000000" pitchFamily="2" charset="77"/>
                <a:cs typeface="Times New Roman"/>
              </a:rPr>
              <a:t>Some clinical rotation sites may require drug testing.</a:t>
            </a:r>
          </a:p>
        </p:txBody>
      </p:sp>
    </p:spTree>
    <p:extLst>
      <p:ext uri="{BB962C8B-B14F-4D97-AF65-F5344CB8AC3E}">
        <p14:creationId xmlns:p14="http://schemas.microsoft.com/office/powerpoint/2010/main" val="154977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A6415B-8E41-C84A-BD18-83099AE2B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638300"/>
            <a:ext cx="8197114" cy="4492025"/>
          </a:xfrm>
        </p:spPr>
        <p:txBody>
          <a:bodyPr/>
          <a:lstStyle/>
          <a:p>
            <a:pPr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MLSP is 7 quarters in length (mandatory summer quarter between first and second year). Subject to change.</a:t>
            </a:r>
          </a:p>
          <a:p>
            <a:pPr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Full-time WA state resident students (2024-25) = </a:t>
            </a:r>
            <a:r>
              <a:rPr lang="en-US" altLang="en-US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$4,325 per quarter</a:t>
            </a: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 current UW undergrads, transfers and </a:t>
            </a:r>
            <a:r>
              <a:rPr lang="en-US" altLang="en-US" b="0" dirty="0" err="1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Postbacs</a:t>
            </a:r>
            <a:endParaRPr lang="en-US" altLang="en-US" b="0" dirty="0">
              <a:solidFill>
                <a:schemeClr val="tx1"/>
              </a:solidFill>
              <a:latin typeface="Encode Sans Condensed Medium" panose="02000000000000000000" pitchFamily="2" charset="77"/>
              <a:ea typeface="Times" pitchFamily="18" charset="0"/>
              <a:cs typeface="Times New Roman"/>
            </a:endParaRPr>
          </a:p>
          <a:p>
            <a:pPr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Full-time non-resident students (2024-25) = </a:t>
            </a:r>
            <a:r>
              <a:rPr lang="en-US" altLang="en-US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$14,403 per quarter </a:t>
            </a: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current UW undergrads, transfers and </a:t>
            </a:r>
            <a:r>
              <a:rPr lang="en-US" altLang="en-US" b="0" dirty="0" err="1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Postbacs</a:t>
            </a:r>
            <a:endParaRPr lang="en-US" altLang="en-US" b="0" dirty="0">
              <a:solidFill>
                <a:schemeClr val="tx1"/>
              </a:solidFill>
              <a:latin typeface="Encode Sans Condensed Medium" panose="02000000000000000000" pitchFamily="2" charset="77"/>
              <a:ea typeface="Times" pitchFamily="18" charset="0"/>
              <a:cs typeface="Times New Roman"/>
            </a:endParaRPr>
          </a:p>
          <a:p>
            <a:pPr lvl="1"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UW determines resident and non-resident tuition, not the MLSP.</a:t>
            </a:r>
          </a:p>
          <a:p>
            <a:pPr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  <a:hlinkClick r:id="rId2"/>
              </a:rPr>
              <a:t>Additional tuition information available here</a:t>
            </a: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.</a:t>
            </a:r>
          </a:p>
          <a:p>
            <a:pPr>
              <a:lnSpc>
                <a:spcPts val="3480"/>
              </a:lnSpc>
              <a:spcBef>
                <a:spcPts val="0"/>
              </a:spcBef>
            </a:pPr>
            <a:r>
              <a:rPr lang="en-US" altLang="en-US" b="0" dirty="0">
                <a:solidFill>
                  <a:schemeClr val="tx1"/>
                </a:solidFill>
                <a:latin typeface="Encode Sans Condensed Medium" panose="02000000000000000000" pitchFamily="2" charset="77"/>
                <a:ea typeface="Times" pitchFamily="18" charset="0"/>
                <a:cs typeface="Times New Roman"/>
              </a:rPr>
              <a:t>No lab fees for the LABM Classes, but possibly for the MICROM classes.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9D28D-4F59-2F40-A88E-047AA63D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Tuition, Fees &amp; Logistics</a:t>
            </a:r>
          </a:p>
        </p:txBody>
      </p:sp>
    </p:spTree>
    <p:extLst>
      <p:ext uri="{BB962C8B-B14F-4D97-AF65-F5344CB8AC3E}">
        <p14:creationId xmlns:p14="http://schemas.microsoft.com/office/powerpoint/2010/main" val="327306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377627-E453-A945-8B97-5816BF35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Student Lab</a:t>
            </a:r>
          </a:p>
        </p:txBody>
      </p:sp>
      <p:pic>
        <p:nvPicPr>
          <p:cNvPr id="8" name="Picture 7" descr="IMG_0492.jpg">
            <a:extLst>
              <a:ext uri="{FF2B5EF4-FFF2-40B4-BE49-F238E27FC236}">
                <a16:creationId xmlns:a16="http://schemas.microsoft.com/office/drawing/2014/main" id="{79FB2EE3-9D37-E140-963D-0249361C8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1" y="4506303"/>
            <a:ext cx="3048000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IMG_0515.jpg">
            <a:extLst>
              <a:ext uri="{FF2B5EF4-FFF2-40B4-BE49-F238E27FC236}">
                <a16:creationId xmlns:a16="http://schemas.microsoft.com/office/drawing/2014/main" id="{A2F8E9E7-28AE-0C4E-969A-21B51EED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46" y="522515"/>
            <a:ext cx="2338473" cy="3215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IMG_0567.jpg">
            <a:extLst>
              <a:ext uri="{FF2B5EF4-FFF2-40B4-BE49-F238E27FC236}">
                <a16:creationId xmlns:a16="http://schemas.microsoft.com/office/drawing/2014/main" id="{7F1C0A6C-CA82-284E-9CEC-FE5893A08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1" y="1639506"/>
            <a:ext cx="2133600" cy="25908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 descr="IMG_0506.jpg">
            <a:extLst>
              <a:ext uri="{FF2B5EF4-FFF2-40B4-BE49-F238E27FC236}">
                <a16:creationId xmlns:a16="http://schemas.microsoft.com/office/drawing/2014/main" id="{F58934A8-2842-A24C-A406-DBEC9F53E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387" y="4038611"/>
            <a:ext cx="2338473" cy="2229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IMG_0555.jpg">
            <a:extLst>
              <a:ext uri="{FF2B5EF4-FFF2-40B4-BE49-F238E27FC236}">
                <a16:creationId xmlns:a16="http://schemas.microsoft.com/office/drawing/2014/main" id="{FB38CD3A-075B-7240-B4F3-F12102B94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4" y="4382146"/>
            <a:ext cx="2112170" cy="2229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CFCB4-873F-4C64-88E4-4A4E3B6B6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458" y="1639506"/>
            <a:ext cx="3650923" cy="20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F913EF-73BF-5C42-B5A1-2F53253D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Congratulations Class of 2025!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2D2D3-F7E5-448B-B9BB-F39E66831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" y="1597890"/>
            <a:ext cx="8542383" cy="47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9B752-CF8B-E744-B5B8-29FEA5B367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2748035"/>
            <a:ext cx="8197114" cy="3523049"/>
          </a:xfrm>
        </p:spPr>
        <p:txBody>
          <a:bodyPr/>
          <a:lstStyle/>
          <a:p>
            <a:r>
              <a:rPr lang="en-US" dirty="0"/>
              <a:t>Email: </a:t>
            </a:r>
            <a:r>
              <a:rPr lang="en-US" b="0" i="1" dirty="0" err="1"/>
              <a:t>medtech@uw.edu</a:t>
            </a:r>
            <a:endParaRPr lang="en-US" b="0" i="1" dirty="0"/>
          </a:p>
          <a:p>
            <a:endParaRPr lang="en-US" dirty="0"/>
          </a:p>
          <a:p>
            <a:r>
              <a:rPr lang="en-US" dirty="0"/>
              <a:t>Website and Application: </a:t>
            </a:r>
            <a:r>
              <a:rPr lang="en-US" dirty="0">
                <a:hlinkClick r:id="rId2"/>
              </a:rPr>
              <a:t>https://dlmp.uw.edu/education/mls-undergrad</a:t>
            </a:r>
            <a:endParaRPr lang="en-US" dirty="0"/>
          </a:p>
          <a:p>
            <a:endParaRPr lang="en-US" dirty="0"/>
          </a:p>
          <a:p>
            <a:r>
              <a:rPr lang="en-US" dirty="0"/>
              <a:t>Location: </a:t>
            </a:r>
            <a:r>
              <a:rPr lang="en-US" b="0" i="1" dirty="0"/>
              <a:t>UW Medical Center – Montlake, NW 120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277E6-0027-7144-BB0D-33BBE442F9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Please feel free to reach out if you have questions or want to schedule an in-person or online advising appointment!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5E4139-2F8E-B04E-9AA9-6ACF3591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370340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Skills:</a:t>
            </a:r>
          </a:p>
          <a:p>
            <a:pPr lvl="1"/>
            <a:r>
              <a:rPr lang="en-US" sz="2400" b="0" i="1" dirty="0"/>
              <a:t>Integrate science, medicine, and technology</a:t>
            </a:r>
          </a:p>
          <a:p>
            <a:r>
              <a:rPr lang="en-US" sz="2800" dirty="0"/>
              <a:t>Daily Role:</a:t>
            </a:r>
          </a:p>
          <a:p>
            <a:pPr lvl="1"/>
            <a:r>
              <a:rPr lang="en-US" sz="2400" b="0" i="1" dirty="0"/>
              <a:t>Help clinicians diagnose and treat disease</a:t>
            </a:r>
          </a:p>
          <a:p>
            <a:r>
              <a:rPr lang="en-US" sz="2800" dirty="0"/>
              <a:t>Career:</a:t>
            </a:r>
            <a:endParaRPr lang="en-US" sz="2800" b="0" i="1" dirty="0"/>
          </a:p>
          <a:p>
            <a:pPr lvl="1"/>
            <a:r>
              <a:rPr lang="en-US" sz="2400" b="0" i="1" dirty="0"/>
              <a:t>Rewarding</a:t>
            </a:r>
          </a:p>
          <a:p>
            <a:pPr lvl="1"/>
            <a:r>
              <a:rPr lang="en-US" sz="2400" b="0" i="1" dirty="0"/>
              <a:t>Flexible</a:t>
            </a:r>
          </a:p>
          <a:p>
            <a:pPr lvl="1"/>
            <a:r>
              <a:rPr lang="en-US" sz="2400" b="0" i="1" dirty="0"/>
              <a:t>Team-oriented</a:t>
            </a:r>
          </a:p>
          <a:p>
            <a:pPr lvl="1"/>
            <a:r>
              <a:rPr lang="en-US" sz="2400" b="0" i="1" dirty="0"/>
              <a:t>Intellectually stimulating</a:t>
            </a:r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Laboratory Scientists</a:t>
            </a:r>
          </a:p>
        </p:txBody>
      </p:sp>
      <p:pic>
        <p:nvPicPr>
          <p:cNvPr id="4" name="Picture 3" descr="DSC_0580.JPG">
            <a:extLst>
              <a:ext uri="{FF2B5EF4-FFF2-40B4-BE49-F238E27FC236}">
                <a16:creationId xmlns:a16="http://schemas.microsoft.com/office/drawing/2014/main" id="{2B3C7F2D-20FC-F344-A15D-C7FC373E72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61" r="6362"/>
          <a:stretch/>
        </p:blipFill>
        <p:spPr>
          <a:xfrm>
            <a:off x="5557572" y="3732551"/>
            <a:ext cx="3297943" cy="20196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09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7C51AA-98BA-4EC7-8A52-15C547279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736725"/>
            <a:ext cx="8076956" cy="48857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UW Medicine System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MLS Trainee</a:t>
            </a:r>
            <a:r>
              <a:rPr lang="en-US" dirty="0"/>
              <a:t>: $82,488-$107,892 per year.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are 4 criteria Trainees need to meet to move to MLS and then you get promoted to…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MLS 1</a:t>
            </a:r>
            <a:r>
              <a:rPr lang="en-US"/>
              <a:t>: $91,140-$111,192 </a:t>
            </a:r>
            <a:r>
              <a:rPr lang="en-US" dirty="0"/>
              <a:t>per year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*Currently UW Med offering $3,000-$5,000 </a:t>
            </a:r>
          </a:p>
          <a:p>
            <a:pPr marL="0" indent="0">
              <a:buNone/>
            </a:pPr>
            <a:r>
              <a:rPr lang="en-US" dirty="0"/>
              <a:t>new hire bonuses*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A51BE-1586-4798-8411-9C3D30FA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my degree be worth?</a:t>
            </a:r>
          </a:p>
        </p:txBody>
      </p:sp>
    </p:spTree>
    <p:extLst>
      <p:ext uri="{BB962C8B-B14F-4D97-AF65-F5344CB8AC3E}">
        <p14:creationId xmlns:p14="http://schemas.microsoft.com/office/powerpoint/2010/main" val="132961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ECA4D9-C42E-514C-B630-21F699DDCC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209" y="1917250"/>
            <a:ext cx="8197114" cy="4963124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b="0" dirty="0"/>
              <a:t>Harborview Medical Center, Seattle – 4</a:t>
            </a:r>
          </a:p>
          <a:p>
            <a:pPr marL="0" indent="0" fontAlgn="base">
              <a:buNone/>
            </a:pPr>
            <a:r>
              <a:rPr lang="en-US" sz="2000" b="0" dirty="0" err="1"/>
              <a:t>Multicare</a:t>
            </a:r>
            <a:r>
              <a:rPr lang="en-US" sz="2000" b="0" dirty="0"/>
              <a:t>, Tacoma General – 1</a:t>
            </a:r>
          </a:p>
          <a:p>
            <a:pPr marL="0" indent="0" fontAlgn="base">
              <a:buNone/>
            </a:pPr>
            <a:r>
              <a:rPr lang="en-US" sz="2000" b="0" dirty="0"/>
              <a:t>OHSU, Portland – 1</a:t>
            </a:r>
          </a:p>
          <a:p>
            <a:pPr marL="0" indent="0" fontAlgn="base">
              <a:buNone/>
            </a:pPr>
            <a:r>
              <a:rPr lang="en-US" sz="2000" b="0" dirty="0"/>
              <a:t>Overlake Medical Center, Bellevue – 1</a:t>
            </a:r>
          </a:p>
          <a:p>
            <a:pPr marL="0" indent="0" fontAlgn="base">
              <a:buNone/>
            </a:pPr>
            <a:r>
              <a:rPr lang="en-US" sz="2000" b="0" dirty="0"/>
              <a:t>PeaceHealth, Alaska – 1</a:t>
            </a:r>
          </a:p>
          <a:p>
            <a:pPr marL="0" indent="0" fontAlgn="base">
              <a:buNone/>
            </a:pPr>
            <a:r>
              <a:rPr lang="en-US" sz="2000" b="0" dirty="0"/>
              <a:t>Seattle Cancer Care Alliance (SCCA) - 1</a:t>
            </a:r>
          </a:p>
          <a:p>
            <a:pPr marL="0" indent="0" fontAlgn="base">
              <a:buNone/>
            </a:pPr>
            <a:r>
              <a:rPr lang="en-US" sz="2000" b="0" dirty="0"/>
              <a:t>Seattle Children’s Hospital – 4</a:t>
            </a:r>
          </a:p>
          <a:p>
            <a:pPr marL="0" indent="0" fontAlgn="base">
              <a:buNone/>
            </a:pPr>
            <a:r>
              <a:rPr lang="en-US" sz="2000" b="0" dirty="0"/>
              <a:t>UW Hematopathology @ SCCA - 1</a:t>
            </a:r>
          </a:p>
          <a:p>
            <a:pPr marL="0" indent="0" fontAlgn="base">
              <a:buNone/>
            </a:pPr>
            <a:r>
              <a:rPr lang="en-US" sz="2000" b="0" dirty="0"/>
              <a:t>UW Medical Center – Montlake – 11​</a:t>
            </a:r>
          </a:p>
          <a:p>
            <a:pPr marL="0" indent="0" fontAlgn="base">
              <a:buNone/>
            </a:pPr>
            <a:r>
              <a:rPr lang="en-US" sz="2000" b="0" dirty="0"/>
              <a:t>UW Medical Center – Northwest – 1</a:t>
            </a:r>
          </a:p>
          <a:p>
            <a:pPr marL="0" indent="0" fontAlgn="base">
              <a:buNone/>
            </a:pPr>
            <a:endParaRPr lang="en-US" sz="2800" b="0" dirty="0"/>
          </a:p>
          <a:p>
            <a:pPr marL="0" indent="0" fontAlgn="base">
              <a:buNone/>
            </a:pPr>
            <a:endParaRPr lang="en-US" sz="2000" b="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B1059D-645B-5845-BE3D-160E5443B4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6661" y="1069557"/>
            <a:ext cx="8184662" cy="847693"/>
          </a:xfrm>
        </p:spPr>
        <p:txBody>
          <a:bodyPr/>
          <a:lstStyle/>
          <a:p>
            <a:r>
              <a:rPr lang="en-US" sz="2200" dirty="0"/>
              <a:t>Class of 2024: 26 of 34 employed as an MLS w/in 3 months of graduation.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6C6075-94C3-6B40-9926-2BD3ADED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7" y="0"/>
            <a:ext cx="8184662" cy="847693"/>
          </a:xfrm>
        </p:spPr>
        <p:txBody>
          <a:bodyPr/>
          <a:lstStyle/>
          <a:p>
            <a:r>
              <a:rPr lang="en-US" dirty="0"/>
              <a:t>Where do UW MLS graduates work?</a:t>
            </a:r>
          </a:p>
        </p:txBody>
      </p:sp>
    </p:spTree>
    <p:extLst>
      <p:ext uri="{BB962C8B-B14F-4D97-AF65-F5344CB8AC3E}">
        <p14:creationId xmlns:p14="http://schemas.microsoft.com/office/powerpoint/2010/main" val="425579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35566-84E2-EB4B-8E55-DEF252CCD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1" y="1736725"/>
            <a:ext cx="4381499" cy="2670175"/>
          </a:xfrm>
        </p:spPr>
        <p:txBody>
          <a:bodyPr numCol="1"/>
          <a:lstStyle/>
          <a:p>
            <a:pPr>
              <a:lnSpc>
                <a:spcPct val="150000"/>
              </a:lnSpc>
            </a:pPr>
            <a:r>
              <a:rPr lang="en-US" dirty="0"/>
              <a:t>Chemistry</a:t>
            </a:r>
          </a:p>
          <a:p>
            <a:pPr>
              <a:lnSpc>
                <a:spcPct val="150000"/>
              </a:lnSpc>
            </a:pPr>
            <a:r>
              <a:rPr lang="en-US" dirty="0"/>
              <a:t>Hematology/Coagulation</a:t>
            </a:r>
          </a:p>
          <a:p>
            <a:pPr>
              <a:lnSpc>
                <a:spcPct val="150000"/>
              </a:lnSpc>
            </a:pPr>
            <a:r>
              <a:rPr lang="en-US" dirty="0"/>
              <a:t>Microbiology</a:t>
            </a:r>
          </a:p>
          <a:p>
            <a:pPr>
              <a:lnSpc>
                <a:spcPct val="150000"/>
              </a:lnSpc>
            </a:pPr>
            <a:r>
              <a:rPr lang="en-US" dirty="0"/>
              <a:t>Transfusion Medicine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C633AC-BF53-BB43-A770-03918B3E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MLS Disciplines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6420AD5-BFF7-3349-A77E-B857C8C0606A}"/>
              </a:ext>
            </a:extLst>
          </p:cNvPr>
          <p:cNvSpPr txBox="1">
            <a:spLocks/>
          </p:cNvSpPr>
          <p:nvPr/>
        </p:nvSpPr>
        <p:spPr>
          <a:xfrm>
            <a:off x="4724400" y="2967640"/>
            <a:ext cx="4381499" cy="2670175"/>
          </a:xfrm>
          <a:prstGeom prst="rect">
            <a:avLst/>
          </a:prstGeom>
        </p:spPr>
        <p:txBody>
          <a:bodyPr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1" i="0" kern="1200" baseline="0">
                <a:solidFill>
                  <a:srgbClr val="4B2E83"/>
                </a:solidFill>
                <a:latin typeface="Open Sans"/>
                <a:ea typeface="+mn-ea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Immunology</a:t>
            </a:r>
          </a:p>
          <a:p>
            <a:pPr>
              <a:lnSpc>
                <a:spcPct val="150000"/>
              </a:lnSpc>
            </a:pPr>
            <a:r>
              <a:rPr lang="en-US" dirty="0"/>
              <a:t>Urinalysis</a:t>
            </a:r>
          </a:p>
          <a:p>
            <a:pPr>
              <a:lnSpc>
                <a:spcPct val="150000"/>
              </a:lnSpc>
            </a:pPr>
            <a:r>
              <a:rPr lang="en-US" dirty="0"/>
              <a:t>Molecular/Genetics</a:t>
            </a:r>
          </a:p>
          <a:p>
            <a:pPr>
              <a:lnSpc>
                <a:spcPct val="150000"/>
              </a:lnSpc>
            </a:pPr>
            <a:r>
              <a:rPr lang="en-US" dirty="0"/>
              <a:t>Laboratory Operations</a:t>
            </a:r>
          </a:p>
          <a:p>
            <a:endParaRPr lang="en-US" dirty="0"/>
          </a:p>
        </p:txBody>
      </p:sp>
      <p:pic>
        <p:nvPicPr>
          <p:cNvPr id="5" name="Picture 4" descr="DSC_0146.JPG">
            <a:extLst>
              <a:ext uri="{FF2B5EF4-FFF2-40B4-BE49-F238E27FC236}">
                <a16:creationId xmlns:a16="http://schemas.microsoft.com/office/drawing/2014/main" id="{80B8F43B-06D1-DC45-B138-E0FFAD8EA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" t="3707" r="17427" b="19215"/>
          <a:stretch/>
        </p:blipFill>
        <p:spPr>
          <a:xfrm>
            <a:off x="727656" y="4560974"/>
            <a:ext cx="3594080" cy="1925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new nikon 129.jpg">
            <a:extLst>
              <a:ext uri="{FF2B5EF4-FFF2-40B4-BE49-F238E27FC236}">
                <a16:creationId xmlns:a16="http://schemas.microsoft.com/office/drawing/2014/main" id="{12E8411C-CDC8-6145-BEEA-027FF437BE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17851" r="9532"/>
          <a:stretch/>
        </p:blipFill>
        <p:spPr>
          <a:xfrm>
            <a:off x="5368989" y="430502"/>
            <a:ext cx="2314782" cy="22392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85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56F9CF6-E8C5-0E4D-805B-61320122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7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BCFB7A-180C-0240-93C5-76DB5ADE24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757" y="1764655"/>
            <a:ext cx="8197114" cy="3810086"/>
          </a:xfrm>
        </p:spPr>
        <p:txBody>
          <a:bodyPr/>
          <a:lstStyle/>
          <a:p>
            <a:r>
              <a:rPr lang="en-US" sz="2800" b="0" dirty="0"/>
              <a:t>2+2 Program</a:t>
            </a:r>
          </a:p>
          <a:p>
            <a:pPr lvl="1"/>
            <a:r>
              <a:rPr lang="en-US" sz="2400" b="0" dirty="0"/>
              <a:t>First two years:</a:t>
            </a:r>
          </a:p>
          <a:p>
            <a:pPr lvl="2"/>
            <a:r>
              <a:rPr lang="en-US" sz="2000" b="0" dirty="0"/>
              <a:t>Pre-Professional Phase</a:t>
            </a:r>
          </a:p>
          <a:p>
            <a:pPr lvl="3"/>
            <a:r>
              <a:rPr lang="en-US" b="0" dirty="0"/>
              <a:t>90 quarter credits of prerequisite and general education coursework</a:t>
            </a:r>
          </a:p>
          <a:p>
            <a:pPr marL="457200" lvl="1" indent="0">
              <a:buNone/>
            </a:pPr>
            <a:r>
              <a:rPr lang="en-US" b="0" dirty="0"/>
              <a:t>							</a:t>
            </a:r>
            <a:r>
              <a:rPr lang="en-US" sz="3200" b="0" dirty="0"/>
              <a:t>+</a:t>
            </a:r>
            <a:endParaRPr lang="en-US" sz="2400" b="0" dirty="0"/>
          </a:p>
          <a:p>
            <a:pPr lvl="1"/>
            <a:r>
              <a:rPr lang="en-US" sz="2400" b="0" dirty="0"/>
              <a:t>Final two years:</a:t>
            </a:r>
          </a:p>
          <a:p>
            <a:pPr lvl="2"/>
            <a:r>
              <a:rPr lang="en-US" sz="2000" b="0" dirty="0"/>
              <a:t>Professional Phase (6 consecutive quarters)</a:t>
            </a:r>
          </a:p>
          <a:p>
            <a:pPr lvl="3"/>
            <a:r>
              <a:rPr lang="en-US" b="0" dirty="0"/>
              <a:t>Didactic Courses (4 quarters) and Clinical Internships (2 quarters)</a:t>
            </a:r>
            <a:endParaRPr lang="en-US" sz="2000" b="0" dirty="0"/>
          </a:p>
          <a:p>
            <a:pPr lvl="3"/>
            <a:endParaRPr lang="en-US" b="0" dirty="0"/>
          </a:p>
          <a:p>
            <a:pPr marL="457200" lvl="1" indent="0">
              <a:buNone/>
            </a:pPr>
            <a:r>
              <a:rPr lang="en-US" sz="2800" b="0" dirty="0"/>
              <a:t>				= 4-year B.S. degree</a:t>
            </a:r>
            <a:endParaRPr lang="en-US" b="0" dirty="0"/>
          </a:p>
          <a:p>
            <a:pPr marL="914400" lvl="2" indent="0">
              <a:buNone/>
            </a:pPr>
            <a:endParaRPr lang="en-US" sz="2200" dirty="0"/>
          </a:p>
          <a:p>
            <a:pPr marL="914400" lvl="2" indent="0">
              <a:buNone/>
            </a:pPr>
            <a:endParaRPr lang="en-US" sz="2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D3C331-1B7E-8E4E-A028-9113AC24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Bachelor of Science (B.S.) Program</a:t>
            </a:r>
          </a:p>
        </p:txBody>
      </p:sp>
    </p:spTree>
    <p:extLst>
      <p:ext uri="{BB962C8B-B14F-4D97-AF65-F5344CB8AC3E}">
        <p14:creationId xmlns:p14="http://schemas.microsoft.com/office/powerpoint/2010/main" val="4271564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5C8A5B-E961-BF4D-91CF-14A55D2282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503154"/>
            <a:ext cx="8196210" cy="40154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General Biology (BIOL 180, 200, 220)</a:t>
            </a:r>
            <a:endParaRPr lang="en-US" sz="1800" dirty="0"/>
          </a:p>
          <a:p>
            <a:pPr marL="0" indent="0">
              <a:buNone/>
            </a:pPr>
            <a:r>
              <a:rPr lang="en-US" dirty="0"/>
              <a:t>General Chemistry (CHEM 142, 152, 162)</a:t>
            </a:r>
          </a:p>
          <a:p>
            <a:pPr marL="0" indent="0">
              <a:buNone/>
            </a:pPr>
            <a:r>
              <a:rPr lang="en-US" dirty="0"/>
              <a:t>Organic Chemistry (CHEM 237 or 223): </a:t>
            </a:r>
            <a:r>
              <a:rPr lang="en-US" sz="1800" b="0" dirty="0"/>
              <a:t>1 quarter/lab NOT required</a:t>
            </a:r>
          </a:p>
          <a:p>
            <a:pPr marL="0" indent="0">
              <a:buNone/>
            </a:pPr>
            <a:r>
              <a:rPr lang="en-US" dirty="0"/>
              <a:t>Statistics</a:t>
            </a:r>
            <a:r>
              <a:rPr lang="en-US" b="0" dirty="0"/>
              <a:t> </a:t>
            </a:r>
            <a:r>
              <a:rPr lang="en-US" sz="2200" dirty="0"/>
              <a:t>(any 5-credit quarter/3-credit semester course) </a:t>
            </a:r>
          </a:p>
          <a:p>
            <a:pPr marL="0" indent="0">
              <a:buNone/>
            </a:pPr>
            <a:r>
              <a:rPr lang="en-US" b="0" dirty="0"/>
              <a:t>General Education Coursework</a:t>
            </a:r>
            <a:r>
              <a:rPr lang="en-US" b="0" dirty="0">
                <a:solidFill>
                  <a:srgbClr val="FF0000"/>
                </a:solidFill>
              </a:rPr>
              <a:t>*</a:t>
            </a:r>
            <a:r>
              <a:rPr lang="en-US" b="0" dirty="0"/>
              <a:t> (</a:t>
            </a:r>
            <a:r>
              <a:rPr lang="en-US" b="0" dirty="0" err="1"/>
              <a:t>req’d</a:t>
            </a:r>
            <a:r>
              <a:rPr lang="en-US" b="0" dirty="0"/>
              <a:t> for graduation):</a:t>
            </a:r>
          </a:p>
          <a:p>
            <a:pPr lvl="1"/>
            <a:r>
              <a:rPr lang="en-US" b="0" dirty="0"/>
              <a:t>Composition</a:t>
            </a:r>
          </a:p>
          <a:p>
            <a:pPr lvl="1"/>
            <a:r>
              <a:rPr lang="en-US" b="0" dirty="0"/>
              <a:t>7 additional Writing (W) credits</a:t>
            </a:r>
          </a:p>
          <a:p>
            <a:pPr lvl="1"/>
            <a:r>
              <a:rPr lang="en-US" b="0" dirty="0"/>
              <a:t>10 Arts &amp; Humanities, 10 Social Sciences, </a:t>
            </a:r>
            <a:r>
              <a:rPr lang="en-US" b="0"/>
              <a:t>and 5 </a:t>
            </a:r>
            <a:r>
              <a:rPr lang="en-US" b="0" dirty="0"/>
              <a:t>Diversity credits</a:t>
            </a:r>
          </a:p>
          <a:p>
            <a:pPr lvl="1"/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203520-4561-3448-AC5F-20C100F6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Pre-Professional Prerequisites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7E95B0-FE55-C94F-ACB0-89B4A4473D2F}"/>
              </a:ext>
            </a:extLst>
          </p:cNvPr>
          <p:cNvSpPr/>
          <p:nvPr/>
        </p:nvSpPr>
        <p:spPr>
          <a:xfrm>
            <a:off x="659305" y="5658296"/>
            <a:ext cx="6811702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>
              <a:lnSpc>
                <a:spcPct val="110000"/>
              </a:lnSpc>
              <a:defRPr/>
            </a:pPr>
            <a:endParaRPr lang="en-US" b="1" dirty="0">
              <a:latin typeface="Encode Sans Compressed Black" panose="02000000000000000000" pitchFamily="2" charset="77"/>
              <a:cs typeface="Times New Roman"/>
            </a:endParaRPr>
          </a:p>
          <a:p>
            <a:pPr indent="-274320">
              <a:lnSpc>
                <a:spcPct val="110000"/>
              </a:lnSpc>
              <a:defRPr/>
            </a:pPr>
            <a:r>
              <a:rPr lang="en-US" b="1" dirty="0">
                <a:latin typeface="Encode Sans Compressed Black" panose="02000000000000000000" pitchFamily="2" charset="77"/>
                <a:cs typeface="Times New Roman"/>
              </a:rPr>
              <a:t>Note: Take entire series at the same educational institution.</a:t>
            </a:r>
          </a:p>
          <a:p>
            <a:pPr indent="-274320">
              <a:lnSpc>
                <a:spcPct val="11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Encode Sans Compressed Medium" panose="02000000000000000000" pitchFamily="2" charset="77"/>
                <a:cs typeface="Times New Roman"/>
              </a:rPr>
              <a:t>*</a:t>
            </a:r>
            <a:r>
              <a:rPr lang="en-US" dirty="0">
                <a:latin typeface="Encode Sans Compressed Medium" panose="02000000000000000000" pitchFamily="2" charset="77"/>
                <a:cs typeface="Times New Roman"/>
              </a:rPr>
              <a:t>General Education requirements DO NOT apply to Post-bacs.</a:t>
            </a:r>
          </a:p>
        </p:txBody>
      </p:sp>
    </p:spTree>
    <p:extLst>
      <p:ext uri="{BB962C8B-B14F-4D97-AF65-F5344CB8AC3E}">
        <p14:creationId xmlns:p14="http://schemas.microsoft.com/office/powerpoint/2010/main" val="307538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7F6CC1-162C-7241-A4AD-FB0FC04FA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305" y="1739901"/>
            <a:ext cx="8196210" cy="4164722"/>
          </a:xfrm>
        </p:spPr>
        <p:txBody>
          <a:bodyPr/>
          <a:lstStyle/>
          <a:p>
            <a:r>
              <a:rPr lang="en-US" i="1" dirty="0">
                <a:hlinkClick r:id="rId3"/>
              </a:rPr>
              <a:t>Apply online by February 15</a:t>
            </a:r>
            <a:r>
              <a:rPr lang="en-US" i="1" baseline="30000" dirty="0">
                <a:hlinkClick r:id="rId3"/>
              </a:rPr>
              <a:t>th</a:t>
            </a:r>
            <a:endParaRPr lang="en-US" i="1" baseline="30000" dirty="0"/>
          </a:p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Completed application form(s):</a:t>
            </a:r>
          </a:p>
          <a:p>
            <a:pPr lvl="2"/>
            <a:r>
              <a:rPr lang="en-US" dirty="0"/>
              <a:t>Postbaccalaureate and Transfer Students (includes UW-Tacoma/Bothell) must </a:t>
            </a:r>
            <a:r>
              <a:rPr lang="en-US" i="1" dirty="0">
                <a:hlinkClick r:id="rId4"/>
              </a:rPr>
              <a:t>apply to UW-Seattle</a:t>
            </a:r>
            <a:r>
              <a:rPr lang="en-US" dirty="0"/>
              <a:t> AND the MLS Program in two separate online applications.</a:t>
            </a:r>
          </a:p>
          <a:p>
            <a:pPr lvl="1"/>
            <a:r>
              <a:rPr lang="en-US" dirty="0"/>
              <a:t>Personal Statement (fit, experience, goals, etc.)</a:t>
            </a:r>
          </a:p>
          <a:p>
            <a:pPr lvl="1"/>
            <a:r>
              <a:rPr lang="en-US" dirty="0"/>
              <a:t>Unofficial Transcripts from ALL colleges/universities attended (including UW students). Official transcripts are required upon admission to the major.</a:t>
            </a:r>
          </a:p>
          <a:p>
            <a:pPr lvl="1"/>
            <a:r>
              <a:rPr lang="en-US" dirty="0"/>
              <a:t>One </a:t>
            </a:r>
            <a:r>
              <a:rPr lang="en-US" i="1" dirty="0">
                <a:hlinkClick r:id="rId5"/>
              </a:rPr>
              <a:t>Recommendation Form</a:t>
            </a:r>
            <a:endParaRPr lang="en-US" i="1" dirty="0"/>
          </a:p>
          <a:p>
            <a:pPr lvl="1"/>
            <a:r>
              <a:rPr lang="en-US" dirty="0"/>
              <a:t>30-minute Interview* – typically in April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400" dirty="0"/>
              <a:t>*(not all applicants receive an interview, but all admitted applicants will)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56B87-20CE-F648-BBE0-B0D535E2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BAFC2-FFB8-FE41-9CC6-A93696EAB24C}"/>
              </a:ext>
            </a:extLst>
          </p:cNvPr>
          <p:cNvSpPr txBox="1"/>
          <p:nvPr/>
        </p:nvSpPr>
        <p:spPr>
          <a:xfrm>
            <a:off x="6057900" y="371511"/>
            <a:ext cx="261620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Encode Sans Compressed SemiBold" panose="02000000000000000000" pitchFamily="2" charset="77"/>
              </a:rPr>
              <a:t>Note: All applicants must have completed a minimum of 90 quarter credits. Applicants must also have a minimum 2.5 cumulative </a:t>
            </a:r>
            <a:r>
              <a:rPr lang="en-US" b="1" dirty="0">
                <a:latin typeface="Encode Sans Compressed ExtraBol" panose="02000000000000000000" pitchFamily="2" charset="77"/>
              </a:rPr>
              <a:t>AND</a:t>
            </a:r>
            <a:r>
              <a:rPr lang="en-US" b="1" dirty="0">
                <a:latin typeface="Encode Sans Compressed SemiBold" panose="02000000000000000000" pitchFamily="2" charset="77"/>
              </a:rPr>
              <a:t> science GPA. </a:t>
            </a:r>
          </a:p>
        </p:txBody>
      </p:sp>
    </p:spTree>
    <p:extLst>
      <p:ext uri="{BB962C8B-B14F-4D97-AF65-F5344CB8AC3E}">
        <p14:creationId xmlns:p14="http://schemas.microsoft.com/office/powerpoint/2010/main" val="750079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 Palette 1">
      <a:dk1>
        <a:srgbClr val="4B2E83"/>
      </a:dk1>
      <a:lt1>
        <a:srgbClr val="E8E3D3"/>
      </a:lt1>
      <a:dk2>
        <a:srgbClr val="4B2E83"/>
      </a:dk2>
      <a:lt2>
        <a:srgbClr val="FFFFFF"/>
      </a:lt2>
      <a:accent1>
        <a:srgbClr val="4B2E83"/>
      </a:accent1>
      <a:accent2>
        <a:srgbClr val="E8E3D3"/>
      </a:accent2>
      <a:accent3>
        <a:srgbClr val="FFFFFF"/>
      </a:accent3>
      <a:accent4>
        <a:srgbClr val="D9D9D9"/>
      </a:accent4>
      <a:accent5>
        <a:srgbClr val="444444"/>
      </a:accent5>
      <a:accent6>
        <a:srgbClr val="85754D"/>
      </a:accent6>
      <a:hlink>
        <a:srgbClr val="4B2E83"/>
      </a:hlink>
      <a:folHlink>
        <a:srgbClr val="4B2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2274</TotalTime>
  <Words>958</Words>
  <Application>Microsoft Office PowerPoint</Application>
  <PresentationFormat>On-screen Show (4:3)</PresentationFormat>
  <Paragraphs>154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</vt:lpstr>
      <vt:lpstr>Calibri</vt:lpstr>
      <vt:lpstr>Encode Sans Compressed Black</vt:lpstr>
      <vt:lpstr>Encode Sans Compressed ExtraBol</vt:lpstr>
      <vt:lpstr>Encode Sans Compressed Medium</vt:lpstr>
      <vt:lpstr>Encode Sans Compressed SemiBold</vt:lpstr>
      <vt:lpstr>Encode Sans Condensed</vt:lpstr>
      <vt:lpstr>Encode Sans Condensed Medium</vt:lpstr>
      <vt:lpstr>Encode Sans Condensed SemiBold</vt:lpstr>
      <vt:lpstr>Encode Sans Normal Black</vt:lpstr>
      <vt:lpstr>Lucida Grande</vt:lpstr>
      <vt:lpstr>Open Sans</vt:lpstr>
      <vt:lpstr>Open Sans Light</vt:lpstr>
      <vt:lpstr>Open Sans Semibold</vt:lpstr>
      <vt:lpstr>Times</vt:lpstr>
      <vt:lpstr>Times New Roman</vt:lpstr>
      <vt:lpstr>Uni Sans Regular</vt:lpstr>
      <vt:lpstr>Office Theme</vt:lpstr>
      <vt:lpstr>Custom Design</vt:lpstr>
      <vt:lpstr>1_Custom Design</vt:lpstr>
      <vt:lpstr>Medical Laboratory Science Program</vt:lpstr>
      <vt:lpstr>Medical Laboratory Scientists</vt:lpstr>
      <vt:lpstr>What will my degree be worth?</vt:lpstr>
      <vt:lpstr>Where do UW MLS graduates work?</vt:lpstr>
      <vt:lpstr>MLS Disciplines</vt:lpstr>
      <vt:lpstr>PowerPoint Presentation</vt:lpstr>
      <vt:lpstr>Bachelor of Science (B.S.) Program</vt:lpstr>
      <vt:lpstr>Pre-Professional Prerequisites</vt:lpstr>
      <vt:lpstr>Application Process</vt:lpstr>
      <vt:lpstr>Frequently Asked Questions</vt:lpstr>
      <vt:lpstr>MLS Program – First Year *SUBJECT TO CHANGE*</vt:lpstr>
      <vt:lpstr>MLS Program – Second Year *SUBJECT TO CHANGE*</vt:lpstr>
      <vt:lpstr>Tuition, Fees &amp; Logistics</vt:lpstr>
      <vt:lpstr>Student Lab</vt:lpstr>
      <vt:lpstr>Congratulations Class of 2025!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Eggleston, Heather M</cp:lastModifiedBy>
  <cp:revision>91</cp:revision>
  <cp:lastPrinted>2016-02-10T20:19:12Z</cp:lastPrinted>
  <dcterms:created xsi:type="dcterms:W3CDTF">2014-10-14T00:51:43Z</dcterms:created>
  <dcterms:modified xsi:type="dcterms:W3CDTF">2024-09-26T20:37:17Z</dcterms:modified>
</cp:coreProperties>
</file>