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2" r:id="rId4"/>
    <p:sldId id="268" r:id="rId5"/>
    <p:sldId id="264" r:id="rId6"/>
    <p:sldId id="269" r:id="rId7"/>
    <p:sldId id="272" r:id="rId8"/>
    <p:sldId id="256" r:id="rId9"/>
    <p:sldId id="259" r:id="rId10"/>
    <p:sldId id="276" r:id="rId11"/>
    <p:sldId id="273" r:id="rId12"/>
    <p:sldId id="274" r:id="rId13"/>
    <p:sldId id="257" r:id="rId14"/>
    <p:sldId id="270" r:id="rId15"/>
    <p:sldId id="271"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12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195543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287586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314850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137196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117037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53001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27497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243153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360075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396711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8E228-18CE-41F8-AE6C-E6855FD04B44}" type="datetimeFigureOut">
              <a:rPr lang="en-US" smtClean="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94DF7-2000-4E72-8448-C68551F127B1}" type="slidenum">
              <a:rPr lang="en-US" smtClean="0"/>
              <a:t>‹#›</a:t>
            </a:fld>
            <a:endParaRPr lang="en-US" dirty="0"/>
          </a:p>
        </p:txBody>
      </p:sp>
    </p:spTree>
    <p:extLst>
      <p:ext uri="{BB962C8B-B14F-4D97-AF65-F5344CB8AC3E}">
        <p14:creationId xmlns:p14="http://schemas.microsoft.com/office/powerpoint/2010/main" val="41660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8E228-18CE-41F8-AE6C-E6855FD04B44}" type="datetimeFigureOut">
              <a:rPr lang="en-US" smtClean="0"/>
              <a:t>10/8/2020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94DF7-2000-4E72-8448-C68551F127B1}" type="slidenum">
              <a:rPr lang="en-US" smtClean="0"/>
              <a:t>‹#›</a:t>
            </a:fld>
            <a:endParaRPr lang="en-US" dirty="0"/>
          </a:p>
        </p:txBody>
      </p:sp>
    </p:spTree>
    <p:extLst>
      <p:ext uri="{BB962C8B-B14F-4D97-AF65-F5344CB8AC3E}">
        <p14:creationId xmlns:p14="http://schemas.microsoft.com/office/powerpoint/2010/main" val="4274648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image024.png@01D65F83.5AD325B0" TargetMode="External"/><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hyperlink" Target="https://disclosureaccounting.uwmedicine.org/" TargetMode="External"/><Relationship Id="rId4" Type="http://schemas.openxmlformats.org/officeDocument/2006/relationships/hyperlink" Target="https://sslvpn.medical.washington.edu/dana-na/auth/url_9/welcome.cgi"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jonlin@uw.edu" TargetMode="External"/><Relationship Id="rId2" Type="http://schemas.openxmlformats.org/officeDocument/2006/relationships/hyperlink" Target="mailto:dchhieng@uw.edu" TargetMode="External"/><Relationship Id="rId1" Type="http://schemas.openxmlformats.org/officeDocument/2006/relationships/slideLayout" Target="../slideLayouts/slideLayout2.xml"/><Relationship Id="rId5" Type="http://schemas.openxmlformats.org/officeDocument/2006/relationships/hyperlink" Target="http://www.pathology.washington.edu/resources/resources-for-faculty-staff" TargetMode="External"/><Relationship Id="rId4" Type="http://schemas.openxmlformats.org/officeDocument/2006/relationships/hyperlink" Target="mailto:edward1e@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Pathology Department-wide IRB protocol to enable screening of electronic medical records for research purposes</a:t>
            </a:r>
          </a:p>
        </p:txBody>
      </p:sp>
      <p:sp>
        <p:nvSpPr>
          <p:cNvPr id="3" name="Subtitle 2"/>
          <p:cNvSpPr>
            <a:spLocks noGrp="1"/>
          </p:cNvSpPr>
          <p:nvPr>
            <p:ph type="subTitle" idx="1"/>
          </p:nvPr>
        </p:nvSpPr>
        <p:spPr>
          <a:xfrm>
            <a:off x="1371600" y="4267200"/>
            <a:ext cx="6400800" cy="1752600"/>
          </a:xfrm>
        </p:spPr>
        <p:txBody>
          <a:bodyPr/>
          <a:lstStyle/>
          <a:p>
            <a:r>
              <a:rPr lang="en-US" dirty="0" smtClean="0">
                <a:solidFill>
                  <a:schemeClr val="tx1"/>
                </a:solidFill>
              </a:rPr>
              <a:t>IRB protocol no. 2837</a:t>
            </a:r>
          </a:p>
          <a:p>
            <a:r>
              <a:rPr lang="en-US" dirty="0" smtClean="0">
                <a:solidFill>
                  <a:schemeClr val="tx1"/>
                </a:solidFill>
              </a:rPr>
              <a:t>PI:  Dr. David F. </a:t>
            </a:r>
            <a:r>
              <a:rPr lang="en-US" dirty="0" smtClean="0">
                <a:solidFill>
                  <a:schemeClr val="tx1"/>
                </a:solidFill>
              </a:rPr>
              <a:t>Chhieng</a:t>
            </a:r>
          </a:p>
          <a:p>
            <a:r>
              <a:rPr lang="en-US" dirty="0" smtClean="0">
                <a:solidFill>
                  <a:schemeClr val="tx1"/>
                </a:solidFill>
              </a:rPr>
              <a:t>Regulatory Manager:  Erica Jonlin</a:t>
            </a:r>
            <a:endParaRPr lang="en-US" dirty="0">
              <a:solidFill>
                <a:schemeClr val="tx1"/>
              </a:solidFill>
            </a:endParaRPr>
          </a:p>
        </p:txBody>
      </p:sp>
    </p:spTree>
    <p:extLst>
      <p:ext uri="{BB962C8B-B14F-4D97-AF65-F5344CB8AC3E}">
        <p14:creationId xmlns:p14="http://schemas.microsoft.com/office/powerpoint/2010/main" val="3966302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1143000"/>
          </a:xfrm>
        </p:spPr>
        <p:txBody>
          <a:bodyPr>
            <a:normAutofit fontScale="90000"/>
          </a:bodyPr>
          <a:lstStyle/>
          <a:p>
            <a:r>
              <a:rPr lang="en-US" dirty="0" smtClean="0"/>
              <a:t>Uploading your list of viewed patient records</a:t>
            </a:r>
            <a:endParaRPr lang="en-US" dirty="0"/>
          </a:p>
        </p:txBody>
      </p:sp>
      <p:pic>
        <p:nvPicPr>
          <p:cNvPr id="1025" name="Picture 7" descr="cid:image001.png@01D622F5.E7993E0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71600" y="3276600"/>
            <a:ext cx="6000750" cy="1689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689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764309" y="1689100"/>
            <a:ext cx="7848600" cy="1477328"/>
          </a:xfrm>
          <a:prstGeom prst="rect">
            <a:avLst/>
          </a:prstGeom>
          <a:noFill/>
        </p:spPr>
        <p:txBody>
          <a:bodyPr wrap="square" rtlCol="0">
            <a:spAutoFit/>
          </a:bodyPr>
          <a:lstStyle/>
          <a:p>
            <a:pPr marL="342900" lvl="0" indent="-342900">
              <a:buAutoNum type="arabicParenR"/>
            </a:pPr>
            <a:r>
              <a:rPr lang="en-US" dirty="0" smtClean="0"/>
              <a:t>Log </a:t>
            </a:r>
            <a:r>
              <a:rPr lang="en-US" dirty="0"/>
              <a:t>into the UW Medicine SSLVPN with AMC login credentials:  </a:t>
            </a:r>
            <a:r>
              <a:rPr lang="en-US" u="sng" dirty="0">
                <a:hlinkClick r:id="rId4"/>
              </a:rPr>
              <a:t>https://</a:t>
            </a:r>
            <a:r>
              <a:rPr lang="en-US" u="sng" dirty="0" smtClean="0">
                <a:hlinkClick r:id="rId4"/>
              </a:rPr>
              <a:t>sslvpn.medical.washington.edu/dana-na/auth/url_9/welcome.cgi</a:t>
            </a:r>
            <a:endParaRPr lang="en-US" u="sng" dirty="0"/>
          </a:p>
          <a:p>
            <a:pPr marL="342900" lvl="0" indent="-342900">
              <a:buAutoNum type="arabicParenR"/>
            </a:pPr>
            <a:r>
              <a:rPr lang="en-US" dirty="0" smtClean="0"/>
              <a:t>Add </a:t>
            </a:r>
            <a:r>
              <a:rPr lang="en-US" dirty="0"/>
              <a:t>the disclosure accounting website link to the Web Bookmarks after logging </a:t>
            </a:r>
            <a:r>
              <a:rPr lang="en-US" dirty="0" smtClean="0"/>
              <a:t>in:</a:t>
            </a:r>
            <a:r>
              <a:rPr lang="en-US" dirty="0"/>
              <a:t>  </a:t>
            </a:r>
            <a:r>
              <a:rPr lang="en-US" u="sng" dirty="0">
                <a:hlinkClick r:id="rId5"/>
              </a:rPr>
              <a:t>https://disclosureaccounting.uwmedicine.org/</a:t>
            </a:r>
            <a:endParaRPr lang="en-US" dirty="0"/>
          </a:p>
        </p:txBody>
      </p:sp>
      <p:sp>
        <p:nvSpPr>
          <p:cNvPr id="6" name="TextBox 5"/>
          <p:cNvSpPr txBox="1"/>
          <p:nvPr/>
        </p:nvSpPr>
        <p:spPr>
          <a:xfrm>
            <a:off x="1107940" y="5334000"/>
            <a:ext cx="7516994" cy="923330"/>
          </a:xfrm>
          <a:prstGeom prst="rect">
            <a:avLst/>
          </a:prstGeom>
          <a:noFill/>
        </p:spPr>
        <p:txBody>
          <a:bodyPr wrap="none" rtlCol="0">
            <a:spAutoFit/>
          </a:bodyPr>
          <a:lstStyle/>
          <a:p>
            <a:r>
              <a:rPr lang="en-US" dirty="0" smtClean="0"/>
              <a:t>3) Upload your Excel spreadsheet to the disclosure accounting website</a:t>
            </a:r>
          </a:p>
          <a:p>
            <a:r>
              <a:rPr lang="en-US" dirty="0" smtClean="0"/>
              <a:t>4) Also </a:t>
            </a:r>
            <a:r>
              <a:rPr lang="en-US" dirty="0"/>
              <a:t>send the Excel spreadsheet to PI, David C Chhieng:  dchhieng@uw.edu </a:t>
            </a:r>
          </a:p>
          <a:p>
            <a:r>
              <a:rPr lang="en-US" dirty="0"/>
              <a:t>a</a:t>
            </a:r>
            <a:r>
              <a:rPr lang="en-US" dirty="0" smtClean="0"/>
              <a:t>nd Erica </a:t>
            </a:r>
            <a:r>
              <a:rPr lang="en-US" dirty="0"/>
              <a:t>Jonlin:  </a:t>
            </a:r>
            <a:r>
              <a:rPr lang="en-US" dirty="0" smtClean="0"/>
              <a:t>ejonlin@uw.edu  </a:t>
            </a:r>
            <a:endParaRPr lang="en-US" dirty="0"/>
          </a:p>
        </p:txBody>
      </p:sp>
    </p:spTree>
    <p:extLst>
      <p:ext uri="{BB962C8B-B14F-4D97-AF65-F5344CB8AC3E}">
        <p14:creationId xmlns:p14="http://schemas.microsoft.com/office/powerpoint/2010/main" val="57836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5C5DA9A-8D50-4DB5-9C79-CBD591E62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971368"/>
            <a:ext cx="6500196" cy="3657600"/>
          </a:xfrm>
          <a:prstGeom prst="rect">
            <a:avLst/>
          </a:prstGeom>
          <a:ln>
            <a:solidFill>
              <a:schemeClr val="accent1"/>
            </a:solidFill>
          </a:ln>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xmlns="" id="{562D3F3F-70BD-479F-A63A-3B053EB6CDE6}"/>
              </a:ext>
            </a:extLst>
          </p:cNvPr>
          <p:cNvSpPr/>
          <p:nvPr/>
        </p:nvSpPr>
        <p:spPr>
          <a:xfrm>
            <a:off x="1143000" y="1449288"/>
            <a:ext cx="5867400" cy="369332"/>
          </a:xfrm>
          <a:prstGeom prst="rect">
            <a:avLst/>
          </a:prstGeom>
        </p:spPr>
        <p:txBody>
          <a:bodyPr wrap="square">
            <a:spAutoFit/>
          </a:bodyPr>
          <a:lstStyle/>
          <a:p>
            <a:r>
              <a:rPr lang="en-US" dirty="0">
                <a:latin typeface="Times New Roman" panose="02020603050405020304" pitchFamily="18" charset="0"/>
                <a:ea typeface="SimSun" panose="02010600030101010101" pitchFamily="2" charset="-122"/>
              </a:rPr>
              <a:t>Right-click and select the “Export list report…” option.</a:t>
            </a:r>
            <a:endParaRPr lang="en-US" dirty="0"/>
          </a:p>
        </p:txBody>
      </p:sp>
      <p:sp>
        <p:nvSpPr>
          <p:cNvPr id="6" name="TextBox 5">
            <a:extLst>
              <a:ext uri="{FF2B5EF4-FFF2-40B4-BE49-F238E27FC236}">
                <a16:creationId xmlns:a16="http://schemas.microsoft.com/office/drawing/2014/main" xmlns="" id="{A4F02D60-59C6-4E1A-A127-BAA5009FBC39}"/>
              </a:ext>
            </a:extLst>
          </p:cNvPr>
          <p:cNvSpPr txBox="1"/>
          <p:nvPr/>
        </p:nvSpPr>
        <p:spPr>
          <a:xfrm>
            <a:off x="914400" y="609600"/>
            <a:ext cx="6248400" cy="523220"/>
          </a:xfrm>
          <a:prstGeom prst="rect">
            <a:avLst/>
          </a:prstGeom>
          <a:noFill/>
        </p:spPr>
        <p:txBody>
          <a:bodyPr wrap="square" rtlCol="0">
            <a:spAutoFit/>
          </a:bodyPr>
          <a:lstStyle/>
          <a:p>
            <a:r>
              <a:rPr lang="en-US" sz="2800" dirty="0"/>
              <a:t>How to Export a search from PowerPath</a:t>
            </a:r>
          </a:p>
        </p:txBody>
      </p:sp>
    </p:spTree>
    <p:extLst>
      <p:ext uri="{BB962C8B-B14F-4D97-AF65-F5344CB8AC3E}">
        <p14:creationId xmlns:p14="http://schemas.microsoft.com/office/powerpoint/2010/main" val="1295712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9FC62BB-DB34-4AF7-B48D-2BAE376AC801}"/>
              </a:ext>
            </a:extLst>
          </p:cNvPr>
          <p:cNvSpPr txBox="1"/>
          <p:nvPr/>
        </p:nvSpPr>
        <p:spPr>
          <a:xfrm>
            <a:off x="914400" y="609600"/>
            <a:ext cx="7239000" cy="523220"/>
          </a:xfrm>
          <a:prstGeom prst="rect">
            <a:avLst/>
          </a:prstGeom>
          <a:noFill/>
        </p:spPr>
        <p:txBody>
          <a:bodyPr wrap="square" rtlCol="0">
            <a:spAutoFit/>
          </a:bodyPr>
          <a:lstStyle/>
          <a:p>
            <a:r>
              <a:rPr lang="en-US" sz="2800" dirty="0"/>
              <a:t>How to Export a search from PowerPath (cont.)</a:t>
            </a:r>
          </a:p>
        </p:txBody>
      </p:sp>
      <p:pic>
        <p:nvPicPr>
          <p:cNvPr id="5" name="Picture 4">
            <a:extLst>
              <a:ext uri="{FF2B5EF4-FFF2-40B4-BE49-F238E27FC236}">
                <a16:creationId xmlns:a16="http://schemas.microsoft.com/office/drawing/2014/main" xmlns="" id="{79F0234D-E163-4B94-BE90-AC3A731C22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076" y="2286000"/>
            <a:ext cx="6483847" cy="3657600"/>
          </a:xfrm>
          <a:prstGeom prst="rect">
            <a:avLst/>
          </a:prstGeom>
        </p:spPr>
      </p:pic>
      <p:sp>
        <p:nvSpPr>
          <p:cNvPr id="6" name="Rectangle 5">
            <a:extLst>
              <a:ext uri="{FF2B5EF4-FFF2-40B4-BE49-F238E27FC236}">
                <a16:creationId xmlns:a16="http://schemas.microsoft.com/office/drawing/2014/main" xmlns="" id="{E447A252-5C91-4EF4-9EC5-0496CA010BF2}"/>
              </a:ext>
            </a:extLst>
          </p:cNvPr>
          <p:cNvSpPr/>
          <p:nvPr/>
        </p:nvSpPr>
        <p:spPr>
          <a:xfrm>
            <a:off x="1143000" y="1169903"/>
            <a:ext cx="6858000" cy="923330"/>
          </a:xfrm>
          <a:prstGeom prst="rect">
            <a:avLst/>
          </a:prstGeom>
        </p:spPr>
        <p:txBody>
          <a:bodyPr wrap="square">
            <a:spAutoFit/>
          </a:bodyPr>
          <a:lstStyle/>
          <a:p>
            <a:r>
              <a:rPr lang="en-US" dirty="0">
                <a:latin typeface="Times New Roman" panose="02020603050405020304" pitchFamily="18" charset="0"/>
                <a:ea typeface="SimSun" panose="02010600030101010101" pitchFamily="2" charset="-122"/>
              </a:rPr>
              <a:t> </a:t>
            </a:r>
          </a:p>
          <a:p>
            <a:pPr marR="0" lvl="0">
              <a:spcBef>
                <a:spcPts val="0"/>
              </a:spcBef>
              <a:spcAft>
                <a:spcPts val="0"/>
              </a:spcAft>
            </a:pPr>
            <a:r>
              <a:rPr lang="en-US" dirty="0">
                <a:latin typeface="Times New Roman" panose="02020603050405020304" pitchFamily="18" charset="0"/>
                <a:ea typeface="SimSun" panose="02010600030101010101" pitchFamily="2" charset="-122"/>
              </a:rPr>
              <a:t>In the Save-As window, check to see that the .csv format is selected after you’ve named your file as desired.</a:t>
            </a:r>
          </a:p>
        </p:txBody>
      </p:sp>
    </p:spTree>
    <p:extLst>
      <p:ext uri="{BB962C8B-B14F-4D97-AF65-F5344CB8AC3E}">
        <p14:creationId xmlns:p14="http://schemas.microsoft.com/office/powerpoint/2010/main" val="364304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 Brace 1"/>
          <p:cNvSpPr/>
          <p:nvPr/>
        </p:nvSpPr>
        <p:spPr>
          <a:xfrm rot="16200000">
            <a:off x="1366157" y="3418038"/>
            <a:ext cx="3810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p:cNvSpPr txBox="1"/>
          <p:nvPr/>
        </p:nvSpPr>
        <p:spPr>
          <a:xfrm>
            <a:off x="947057" y="4141938"/>
            <a:ext cx="1219200" cy="253916"/>
          </a:xfrm>
          <a:prstGeom prst="rect">
            <a:avLst/>
          </a:prstGeom>
          <a:noFill/>
        </p:spPr>
        <p:txBody>
          <a:bodyPr wrap="square" rtlCol="0">
            <a:spAutoFit/>
          </a:bodyPr>
          <a:lstStyle/>
          <a:p>
            <a:r>
              <a:rPr lang="en-US" sz="1050" dirty="0" smtClean="0"/>
              <a:t>Leave these BLANK</a:t>
            </a:r>
            <a:endParaRPr lang="en-US" sz="1050" dirty="0"/>
          </a:p>
        </p:txBody>
      </p:sp>
      <p:sp>
        <p:nvSpPr>
          <p:cNvPr id="4" name="Up Arrow 3"/>
          <p:cNvSpPr/>
          <p:nvPr/>
        </p:nvSpPr>
        <p:spPr>
          <a:xfrm>
            <a:off x="617166" y="3810000"/>
            <a:ext cx="121158"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9850" y="5513645"/>
            <a:ext cx="7601055" cy="954107"/>
          </a:xfrm>
          <a:prstGeom prst="rect">
            <a:avLst/>
          </a:prstGeom>
          <a:noFill/>
        </p:spPr>
        <p:txBody>
          <a:bodyPr wrap="none" rtlCol="0">
            <a:spAutoFit/>
          </a:bodyPr>
          <a:lstStyle/>
          <a:p>
            <a:r>
              <a:rPr lang="en-US" sz="1400" dirty="0" smtClean="0"/>
              <a:t>* Fill in each and every patient number that came up in your search, one per row.  </a:t>
            </a:r>
          </a:p>
          <a:p>
            <a:r>
              <a:rPr lang="en-US" sz="1400" dirty="0" smtClean="0"/>
              <a:t>Each patient number will start with U, H, N, or Z, and will be followed by 7 digits.</a:t>
            </a:r>
          </a:p>
          <a:p>
            <a:endParaRPr lang="en-US" sz="1400" dirty="0" smtClean="0"/>
          </a:p>
          <a:p>
            <a:r>
              <a:rPr lang="en-US" sz="1400" dirty="0" smtClean="0"/>
              <a:t>** Write:  “UW IRB no. 2837, Path </a:t>
            </a:r>
            <a:r>
              <a:rPr lang="en-US" sz="1400" dirty="0" err="1" smtClean="0"/>
              <a:t>Dept</a:t>
            </a:r>
            <a:r>
              <a:rPr lang="en-US" sz="1400" dirty="0" smtClean="0"/>
              <a:t>-wide IRB to enable screening of EMRs </a:t>
            </a:r>
            <a:r>
              <a:rPr lang="en-US" sz="1400" dirty="0"/>
              <a:t>for </a:t>
            </a:r>
            <a:r>
              <a:rPr lang="en-US" sz="1400" dirty="0" smtClean="0"/>
              <a:t>research purposes” </a:t>
            </a:r>
            <a:endParaRPr lang="en-US" sz="1400" dirty="0"/>
          </a:p>
        </p:txBody>
      </p:sp>
      <p:sp>
        <p:nvSpPr>
          <p:cNvPr id="7" name="TextBox 6"/>
          <p:cNvSpPr txBox="1"/>
          <p:nvPr/>
        </p:nvSpPr>
        <p:spPr>
          <a:xfrm>
            <a:off x="377673" y="3935769"/>
            <a:ext cx="289179" cy="369332"/>
          </a:xfrm>
          <a:prstGeom prst="rect">
            <a:avLst/>
          </a:prstGeom>
          <a:noFill/>
        </p:spPr>
        <p:txBody>
          <a:bodyPr wrap="square" rtlCol="0">
            <a:spAutoFit/>
          </a:bodyPr>
          <a:lstStyle/>
          <a:p>
            <a:r>
              <a:rPr lang="en-US" dirty="0" smtClean="0"/>
              <a:t>*</a:t>
            </a:r>
            <a:endParaRPr lang="en-US" dirty="0"/>
          </a:p>
        </p:txBody>
      </p:sp>
      <p:sp>
        <p:nvSpPr>
          <p:cNvPr id="9" name="Left Brace 8"/>
          <p:cNvSpPr/>
          <p:nvPr/>
        </p:nvSpPr>
        <p:spPr>
          <a:xfrm rot="16200000">
            <a:off x="7724743" y="3447720"/>
            <a:ext cx="3810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7381843" y="4141938"/>
            <a:ext cx="1219200" cy="253916"/>
          </a:xfrm>
          <a:prstGeom prst="rect">
            <a:avLst/>
          </a:prstGeom>
          <a:noFill/>
        </p:spPr>
        <p:txBody>
          <a:bodyPr wrap="square" rtlCol="0">
            <a:spAutoFit/>
          </a:bodyPr>
          <a:lstStyle/>
          <a:p>
            <a:r>
              <a:rPr lang="en-US" sz="1050" dirty="0" smtClean="0"/>
              <a:t>Leave these BLANK</a:t>
            </a:r>
            <a:endParaRPr lang="en-US" sz="1050" dirty="0"/>
          </a:p>
        </p:txBody>
      </p:sp>
      <p:sp>
        <p:nvSpPr>
          <p:cNvPr id="11" name="Up Arrow 10"/>
          <p:cNvSpPr/>
          <p:nvPr/>
        </p:nvSpPr>
        <p:spPr>
          <a:xfrm>
            <a:off x="7070979" y="3815897"/>
            <a:ext cx="121158"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650746" y="3933039"/>
            <a:ext cx="415498" cy="369332"/>
          </a:xfrm>
          <a:prstGeom prst="rect">
            <a:avLst/>
          </a:prstGeom>
          <a:noFill/>
        </p:spPr>
        <p:txBody>
          <a:bodyPr wrap="none" rtlCol="0">
            <a:spAutoFit/>
          </a:bodyPr>
          <a:lstStyle/>
          <a:p>
            <a:r>
              <a:rPr lang="en-US" dirty="0" smtClean="0"/>
              <a:t>**</a:t>
            </a:r>
            <a:endParaRPr lang="en-US" dirty="0"/>
          </a:p>
        </p:txBody>
      </p:sp>
      <p:sp>
        <p:nvSpPr>
          <p:cNvPr id="12" name="Up Arrow 11"/>
          <p:cNvSpPr/>
          <p:nvPr/>
        </p:nvSpPr>
        <p:spPr>
          <a:xfrm>
            <a:off x="2739600" y="3810000"/>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TextBox 12"/>
          <p:cNvSpPr txBox="1"/>
          <p:nvPr/>
        </p:nvSpPr>
        <p:spPr>
          <a:xfrm>
            <a:off x="2401172" y="4031887"/>
            <a:ext cx="750526" cy="246221"/>
          </a:xfrm>
          <a:prstGeom prst="rect">
            <a:avLst/>
          </a:prstGeom>
          <a:noFill/>
        </p:spPr>
        <p:txBody>
          <a:bodyPr wrap="none" rtlCol="0">
            <a:spAutoFit/>
          </a:bodyPr>
          <a:lstStyle/>
          <a:p>
            <a:r>
              <a:rPr lang="en-US" sz="1000" dirty="0" smtClean="0"/>
              <a:t>Your name</a:t>
            </a:r>
            <a:endParaRPr lang="en-US" sz="1000" dirty="0"/>
          </a:p>
        </p:txBody>
      </p:sp>
      <p:sp>
        <p:nvSpPr>
          <p:cNvPr id="15" name="Up Arrow 14"/>
          <p:cNvSpPr/>
          <p:nvPr/>
        </p:nvSpPr>
        <p:spPr>
          <a:xfrm>
            <a:off x="3218738" y="3799890"/>
            <a:ext cx="45719" cy="5109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3938069" y="3790620"/>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730078" y="4380915"/>
            <a:ext cx="1023037" cy="253916"/>
          </a:xfrm>
          <a:prstGeom prst="rect">
            <a:avLst/>
          </a:prstGeom>
          <a:noFill/>
        </p:spPr>
        <p:txBody>
          <a:bodyPr wrap="none" rtlCol="0">
            <a:spAutoFit/>
          </a:bodyPr>
          <a:lstStyle/>
          <a:p>
            <a:r>
              <a:rPr lang="en-US" sz="1000" dirty="0" smtClean="0"/>
              <a:t>Your phone no.</a:t>
            </a:r>
            <a:endParaRPr lang="en-US" sz="1000" dirty="0"/>
          </a:p>
        </p:txBody>
      </p:sp>
      <p:sp>
        <p:nvSpPr>
          <p:cNvPr id="18" name="TextBox 17"/>
          <p:cNvSpPr txBox="1"/>
          <p:nvPr/>
        </p:nvSpPr>
        <p:spPr>
          <a:xfrm>
            <a:off x="3553989" y="4085655"/>
            <a:ext cx="768159" cy="253916"/>
          </a:xfrm>
          <a:prstGeom prst="rect">
            <a:avLst/>
          </a:prstGeom>
          <a:noFill/>
        </p:spPr>
        <p:txBody>
          <a:bodyPr wrap="none" rtlCol="0">
            <a:spAutoFit/>
          </a:bodyPr>
          <a:lstStyle/>
          <a:p>
            <a:r>
              <a:rPr lang="en-US" sz="1000" dirty="0" smtClean="0"/>
              <a:t>Your email</a:t>
            </a:r>
            <a:endParaRPr lang="en-US" sz="1000" dirty="0"/>
          </a:p>
        </p:txBody>
      </p:sp>
      <p:sp>
        <p:nvSpPr>
          <p:cNvPr id="19" name="TextBox 18"/>
          <p:cNvSpPr txBox="1"/>
          <p:nvPr/>
        </p:nvSpPr>
        <p:spPr>
          <a:xfrm>
            <a:off x="4895072" y="4044662"/>
            <a:ext cx="893193" cy="253916"/>
          </a:xfrm>
          <a:prstGeom prst="rect">
            <a:avLst/>
          </a:prstGeom>
          <a:noFill/>
        </p:spPr>
        <p:txBody>
          <a:bodyPr wrap="none" rtlCol="0">
            <a:spAutoFit/>
          </a:bodyPr>
          <a:lstStyle/>
          <a:p>
            <a:r>
              <a:rPr lang="en-US" sz="1000" dirty="0" smtClean="0"/>
              <a:t>Your address</a:t>
            </a:r>
            <a:endParaRPr lang="en-US" sz="1000" dirty="0"/>
          </a:p>
        </p:txBody>
      </p:sp>
      <p:sp>
        <p:nvSpPr>
          <p:cNvPr id="20" name="Up Arrow 19"/>
          <p:cNvSpPr/>
          <p:nvPr/>
        </p:nvSpPr>
        <p:spPr>
          <a:xfrm>
            <a:off x="5318810" y="3799889"/>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6365208" y="3807474"/>
            <a:ext cx="45719" cy="4217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743417" y="4225195"/>
            <a:ext cx="1219200" cy="507831"/>
          </a:xfrm>
          <a:prstGeom prst="rect">
            <a:avLst/>
          </a:prstGeom>
          <a:noFill/>
        </p:spPr>
        <p:txBody>
          <a:bodyPr wrap="square" rtlCol="0">
            <a:spAutoFit/>
          </a:bodyPr>
          <a:lstStyle/>
          <a:p>
            <a:pPr algn="ctr"/>
            <a:r>
              <a:rPr lang="en-US" sz="900" dirty="0" smtClean="0"/>
              <a:t>Ex:  DOB, diagnosis code; note  600 character limit</a:t>
            </a:r>
            <a:endParaRPr lang="en-US" sz="900" dirty="0"/>
          </a:p>
        </p:txBody>
      </p:sp>
      <p:sp>
        <p:nvSpPr>
          <p:cNvPr id="14" name="Left Brace 13"/>
          <p:cNvSpPr/>
          <p:nvPr/>
        </p:nvSpPr>
        <p:spPr>
          <a:xfrm rot="16200000">
            <a:off x="4610225" y="2190865"/>
            <a:ext cx="323490" cy="52114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2379401" y="4871343"/>
            <a:ext cx="5025880" cy="523220"/>
          </a:xfrm>
          <a:prstGeom prst="rect">
            <a:avLst/>
          </a:prstGeom>
          <a:noFill/>
        </p:spPr>
        <p:txBody>
          <a:bodyPr wrap="square" rtlCol="0">
            <a:spAutoFit/>
          </a:bodyPr>
          <a:lstStyle/>
          <a:p>
            <a:r>
              <a:rPr lang="en-US" sz="1400" dirty="0" smtClean="0">
                <a:solidFill>
                  <a:srgbClr val="FF0000"/>
                </a:solidFill>
              </a:rPr>
              <a:t>Copy and paste this exact same information in every row for which you have a patient no. in Column A</a:t>
            </a:r>
            <a:endParaRPr lang="en-US" sz="1400" dirty="0">
              <a:solidFill>
                <a:srgbClr val="FF0000"/>
              </a:solidFill>
            </a:endParaRPr>
          </a:p>
        </p:txBody>
      </p:sp>
      <p:sp>
        <p:nvSpPr>
          <p:cNvPr id="25" name="TextBox 24"/>
          <p:cNvSpPr txBox="1"/>
          <p:nvPr/>
        </p:nvSpPr>
        <p:spPr>
          <a:xfrm>
            <a:off x="947057" y="240268"/>
            <a:ext cx="7161448" cy="369332"/>
          </a:xfrm>
          <a:prstGeom prst="rect">
            <a:avLst/>
          </a:prstGeom>
          <a:noFill/>
        </p:spPr>
        <p:txBody>
          <a:bodyPr wrap="none" rtlCol="0">
            <a:spAutoFit/>
          </a:bodyPr>
          <a:lstStyle/>
          <a:p>
            <a:r>
              <a:rPr lang="en-US" dirty="0" smtClean="0"/>
              <a:t>UW Medicine Compliance Form to fill out after you do a </a:t>
            </a:r>
            <a:r>
              <a:rPr lang="en-US" dirty="0" err="1" smtClean="0"/>
              <a:t>PowerPath</a:t>
            </a:r>
            <a:r>
              <a:rPr lang="en-US" dirty="0" smtClean="0"/>
              <a:t> search</a:t>
            </a:r>
            <a:endParaRPr lang="en-US" dirty="0"/>
          </a:p>
        </p:txBody>
      </p:sp>
      <p:pic>
        <p:nvPicPr>
          <p:cNvPr id="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81" y="963462"/>
            <a:ext cx="8763000" cy="2797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Up Arrow 27"/>
          <p:cNvSpPr/>
          <p:nvPr/>
        </p:nvSpPr>
        <p:spPr>
          <a:xfrm>
            <a:off x="2290564" y="3772983"/>
            <a:ext cx="45719" cy="5109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905806" y="4294444"/>
            <a:ext cx="856653" cy="369332"/>
          </a:xfrm>
          <a:prstGeom prst="rect">
            <a:avLst/>
          </a:prstGeom>
          <a:noFill/>
        </p:spPr>
        <p:txBody>
          <a:bodyPr wrap="square" rtlCol="0">
            <a:spAutoFit/>
          </a:bodyPr>
          <a:lstStyle/>
          <a:p>
            <a:pPr algn="ctr"/>
            <a:r>
              <a:rPr lang="en-US" sz="900" dirty="0" smtClean="0"/>
              <a:t>Date you did the search</a:t>
            </a:r>
            <a:endParaRPr lang="en-US" sz="900" dirty="0"/>
          </a:p>
        </p:txBody>
      </p:sp>
    </p:spTree>
    <p:extLst>
      <p:ext uri="{BB962C8B-B14F-4D97-AF65-F5344CB8AC3E}">
        <p14:creationId xmlns:p14="http://schemas.microsoft.com/office/powerpoint/2010/main" val="3016421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smtClean="0"/>
              <a:t>Fill in the white columns</a:t>
            </a:r>
            <a:endParaRPr lang="en-US" sz="3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8011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Up Arrow 3"/>
          <p:cNvSpPr/>
          <p:nvPr/>
        </p:nvSpPr>
        <p:spPr>
          <a:xfrm>
            <a:off x="609111" y="5334000"/>
            <a:ext cx="121158"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22955" y="5892186"/>
            <a:ext cx="1271374" cy="646331"/>
          </a:xfrm>
          <a:prstGeom prst="rect">
            <a:avLst/>
          </a:prstGeom>
          <a:noFill/>
        </p:spPr>
        <p:txBody>
          <a:bodyPr wrap="none" rtlCol="0">
            <a:spAutoFit/>
          </a:bodyPr>
          <a:lstStyle/>
          <a:p>
            <a:r>
              <a:rPr lang="en-US" sz="1200" dirty="0" smtClean="0"/>
              <a:t>Copy and paste</a:t>
            </a:r>
          </a:p>
          <a:p>
            <a:r>
              <a:rPr lang="en-US" sz="1200" dirty="0" smtClean="0"/>
              <a:t>Patient Numbers </a:t>
            </a:r>
          </a:p>
          <a:p>
            <a:r>
              <a:rPr lang="en-US" sz="1200" dirty="0" smtClean="0"/>
              <a:t>from your search</a:t>
            </a:r>
            <a:endParaRPr lang="en-US" sz="1200" dirty="0"/>
          </a:p>
        </p:txBody>
      </p:sp>
      <p:sp>
        <p:nvSpPr>
          <p:cNvPr id="6" name="Left Brace 5"/>
          <p:cNvSpPr/>
          <p:nvPr/>
        </p:nvSpPr>
        <p:spPr>
          <a:xfrm rot="16200000">
            <a:off x="4274190" y="3242298"/>
            <a:ext cx="323490" cy="45393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Up Arrow 6"/>
          <p:cNvSpPr/>
          <p:nvPr/>
        </p:nvSpPr>
        <p:spPr>
          <a:xfrm>
            <a:off x="2785319" y="5578602"/>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Up Arrow 7"/>
          <p:cNvSpPr/>
          <p:nvPr/>
        </p:nvSpPr>
        <p:spPr>
          <a:xfrm>
            <a:off x="3276600" y="5578603"/>
            <a:ext cx="45719" cy="4520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Up Arrow 8"/>
          <p:cNvSpPr/>
          <p:nvPr/>
        </p:nvSpPr>
        <p:spPr>
          <a:xfrm>
            <a:off x="3962400" y="5604733"/>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Up Arrow 9"/>
          <p:cNvSpPr/>
          <p:nvPr/>
        </p:nvSpPr>
        <p:spPr>
          <a:xfrm>
            <a:off x="5181600" y="5600073"/>
            <a:ext cx="45719" cy="2184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TextBox 10"/>
          <p:cNvSpPr txBox="1"/>
          <p:nvPr/>
        </p:nvSpPr>
        <p:spPr>
          <a:xfrm>
            <a:off x="2432915" y="5892186"/>
            <a:ext cx="750526" cy="246221"/>
          </a:xfrm>
          <a:prstGeom prst="rect">
            <a:avLst/>
          </a:prstGeom>
          <a:noFill/>
        </p:spPr>
        <p:txBody>
          <a:bodyPr wrap="none" rtlCol="0">
            <a:spAutoFit/>
          </a:bodyPr>
          <a:lstStyle/>
          <a:p>
            <a:r>
              <a:rPr lang="en-US" sz="1000" dirty="0" smtClean="0"/>
              <a:t>Your name</a:t>
            </a:r>
            <a:endParaRPr lang="en-US" sz="1000" dirty="0"/>
          </a:p>
        </p:txBody>
      </p:sp>
      <p:sp>
        <p:nvSpPr>
          <p:cNvPr id="12" name="TextBox 11"/>
          <p:cNvSpPr txBox="1"/>
          <p:nvPr/>
        </p:nvSpPr>
        <p:spPr>
          <a:xfrm>
            <a:off x="2787940" y="6138407"/>
            <a:ext cx="1023037" cy="253916"/>
          </a:xfrm>
          <a:prstGeom prst="rect">
            <a:avLst/>
          </a:prstGeom>
          <a:noFill/>
        </p:spPr>
        <p:txBody>
          <a:bodyPr wrap="none" rtlCol="0">
            <a:spAutoFit/>
          </a:bodyPr>
          <a:lstStyle/>
          <a:p>
            <a:r>
              <a:rPr lang="en-US" sz="1000" dirty="0" smtClean="0"/>
              <a:t>Your phone no.</a:t>
            </a:r>
            <a:endParaRPr lang="en-US" sz="1000" dirty="0"/>
          </a:p>
        </p:txBody>
      </p:sp>
      <p:sp>
        <p:nvSpPr>
          <p:cNvPr id="13" name="TextBox 12"/>
          <p:cNvSpPr txBox="1"/>
          <p:nvPr/>
        </p:nvSpPr>
        <p:spPr>
          <a:xfrm>
            <a:off x="3587137" y="5922964"/>
            <a:ext cx="740908" cy="246221"/>
          </a:xfrm>
          <a:prstGeom prst="rect">
            <a:avLst/>
          </a:prstGeom>
          <a:noFill/>
        </p:spPr>
        <p:txBody>
          <a:bodyPr wrap="none" rtlCol="0">
            <a:spAutoFit/>
          </a:bodyPr>
          <a:lstStyle/>
          <a:p>
            <a:r>
              <a:rPr lang="en-US" sz="1000" dirty="0" smtClean="0"/>
              <a:t>Your email</a:t>
            </a:r>
            <a:endParaRPr lang="en-US" sz="1000" dirty="0"/>
          </a:p>
        </p:txBody>
      </p:sp>
      <p:sp>
        <p:nvSpPr>
          <p:cNvPr id="14" name="TextBox 13"/>
          <p:cNvSpPr txBox="1"/>
          <p:nvPr/>
        </p:nvSpPr>
        <p:spPr>
          <a:xfrm>
            <a:off x="4806337" y="5916971"/>
            <a:ext cx="859531" cy="246221"/>
          </a:xfrm>
          <a:prstGeom prst="rect">
            <a:avLst/>
          </a:prstGeom>
          <a:noFill/>
        </p:spPr>
        <p:txBody>
          <a:bodyPr wrap="none" rtlCol="0">
            <a:spAutoFit/>
          </a:bodyPr>
          <a:lstStyle/>
          <a:p>
            <a:r>
              <a:rPr lang="en-US" sz="1000" dirty="0" smtClean="0"/>
              <a:t>Your address</a:t>
            </a:r>
            <a:endParaRPr lang="en-US" sz="1000" dirty="0"/>
          </a:p>
        </p:txBody>
      </p:sp>
      <p:sp>
        <p:nvSpPr>
          <p:cNvPr id="15" name="Up Arrow 14"/>
          <p:cNvSpPr/>
          <p:nvPr/>
        </p:nvSpPr>
        <p:spPr>
          <a:xfrm>
            <a:off x="6365208" y="5560867"/>
            <a:ext cx="45719" cy="4217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778467" y="6030685"/>
            <a:ext cx="1219200" cy="507831"/>
          </a:xfrm>
          <a:prstGeom prst="rect">
            <a:avLst/>
          </a:prstGeom>
          <a:noFill/>
        </p:spPr>
        <p:txBody>
          <a:bodyPr wrap="square" rtlCol="0">
            <a:spAutoFit/>
          </a:bodyPr>
          <a:lstStyle/>
          <a:p>
            <a:pPr algn="ctr"/>
            <a:r>
              <a:rPr lang="en-US" sz="900" dirty="0" smtClean="0"/>
              <a:t>Ex:  DOB, diagnosis code; note  600 character limit</a:t>
            </a:r>
            <a:endParaRPr lang="en-US" sz="900" dirty="0"/>
          </a:p>
        </p:txBody>
      </p:sp>
      <p:sp>
        <p:nvSpPr>
          <p:cNvPr id="17" name="Up Arrow 16"/>
          <p:cNvSpPr/>
          <p:nvPr/>
        </p:nvSpPr>
        <p:spPr>
          <a:xfrm>
            <a:off x="2238523" y="5578603"/>
            <a:ext cx="45719" cy="51097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810196" y="6138407"/>
            <a:ext cx="856653" cy="369332"/>
          </a:xfrm>
          <a:prstGeom prst="rect">
            <a:avLst/>
          </a:prstGeom>
          <a:noFill/>
        </p:spPr>
        <p:txBody>
          <a:bodyPr wrap="square" rtlCol="0">
            <a:spAutoFit/>
          </a:bodyPr>
          <a:lstStyle/>
          <a:p>
            <a:pPr algn="ctr"/>
            <a:r>
              <a:rPr lang="en-US" sz="900" dirty="0" smtClean="0"/>
              <a:t>Date you did the search</a:t>
            </a:r>
            <a:endParaRPr lang="en-US" sz="900" dirty="0"/>
          </a:p>
        </p:txBody>
      </p:sp>
    </p:spTree>
    <p:extLst>
      <p:ext uri="{BB962C8B-B14F-4D97-AF65-F5344CB8AC3E}">
        <p14:creationId xmlns:p14="http://schemas.microsoft.com/office/powerpoint/2010/main" val="3546712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write a paper based on data acquired under this IRB approval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mtClean="0"/>
              <a:t>Sample IRB </a:t>
            </a:r>
            <a:r>
              <a:rPr lang="en-US" dirty="0" smtClean="0"/>
              <a:t>approval language for the manuscript:</a:t>
            </a:r>
          </a:p>
          <a:p>
            <a:pPr marL="0" indent="0">
              <a:buNone/>
            </a:pPr>
            <a:r>
              <a:rPr lang="en-US" dirty="0" smtClean="0"/>
              <a:t>"</a:t>
            </a:r>
            <a:r>
              <a:rPr lang="en-US" dirty="0"/>
              <a:t>Ethical approval:  </a:t>
            </a:r>
            <a:r>
              <a:rPr lang="en-US" dirty="0" smtClean="0"/>
              <a:t>Human subjects research was approved </a:t>
            </a:r>
            <a:r>
              <a:rPr lang="en-US" dirty="0"/>
              <a:t>by the University of </a:t>
            </a:r>
            <a:r>
              <a:rPr lang="en-US" dirty="0" smtClean="0"/>
              <a:t>Washington </a:t>
            </a:r>
            <a:r>
              <a:rPr lang="en-US" dirty="0"/>
              <a:t>Institutional Review </a:t>
            </a:r>
            <a:r>
              <a:rPr lang="en-US" dirty="0" smtClean="0"/>
              <a:t>Board, IRB protocol no. 2837.  Human </a:t>
            </a:r>
            <a:r>
              <a:rPr lang="en-US" dirty="0"/>
              <a:t>subject activities were performed in accordance with the regulatory requirements laid down in U.S. Code of Federal Regulations, Title 45 Department of Health and Human Services Part 46, Protection of Human Subjects." </a:t>
            </a:r>
            <a:br>
              <a:rPr lang="en-US" dirty="0"/>
            </a:br>
            <a:endParaRPr lang="en-US" dirty="0"/>
          </a:p>
        </p:txBody>
      </p:sp>
    </p:spTree>
    <p:extLst>
      <p:ext uri="{BB962C8B-B14F-4D97-AF65-F5344CB8AC3E}">
        <p14:creationId xmlns:p14="http://schemas.microsoft.com/office/powerpoint/2010/main" val="3488491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lnSpcReduction="10000"/>
          </a:bodyPr>
          <a:lstStyle/>
          <a:p>
            <a:r>
              <a:rPr lang="en-US" dirty="0"/>
              <a:t>PI, David C </a:t>
            </a:r>
            <a:r>
              <a:rPr lang="en-US" dirty="0" err="1"/>
              <a:t>Chhieng</a:t>
            </a:r>
            <a:r>
              <a:rPr lang="en-US" dirty="0"/>
              <a:t>:  </a:t>
            </a:r>
            <a:r>
              <a:rPr lang="en-US" dirty="0">
                <a:hlinkClick r:id="rId2"/>
              </a:rPr>
              <a:t>dchhieng@uw.edu</a:t>
            </a:r>
            <a:r>
              <a:rPr lang="en-US" dirty="0"/>
              <a:t> </a:t>
            </a:r>
          </a:p>
          <a:p>
            <a:r>
              <a:rPr lang="en-US" dirty="0" smtClean="0"/>
              <a:t>Erica </a:t>
            </a:r>
            <a:r>
              <a:rPr lang="en-US" dirty="0" err="1" smtClean="0"/>
              <a:t>Jonlin</a:t>
            </a:r>
            <a:r>
              <a:rPr lang="en-US" dirty="0" smtClean="0"/>
              <a:t>:  </a:t>
            </a:r>
            <a:r>
              <a:rPr lang="en-US" dirty="0" smtClean="0">
                <a:hlinkClick r:id="rId3"/>
              </a:rPr>
              <a:t>ejonlin@uw.edu</a:t>
            </a:r>
            <a:endParaRPr lang="en-US" dirty="0" smtClean="0"/>
          </a:p>
          <a:p>
            <a:pPr lvl="1"/>
            <a:r>
              <a:rPr lang="en-US" dirty="0" smtClean="0"/>
              <a:t>Regarding IRB issues</a:t>
            </a:r>
          </a:p>
          <a:p>
            <a:r>
              <a:rPr lang="en-US" dirty="0" smtClean="0"/>
              <a:t>Eric Edwards:  </a:t>
            </a:r>
            <a:r>
              <a:rPr lang="en-US" dirty="0" smtClean="0">
                <a:hlinkClick r:id="rId4"/>
              </a:rPr>
              <a:t>edward1e@uw.edu</a:t>
            </a:r>
            <a:endParaRPr lang="en-US" dirty="0" smtClean="0"/>
          </a:p>
          <a:p>
            <a:pPr lvl="1"/>
            <a:r>
              <a:rPr lang="en-US" dirty="0" smtClean="0"/>
              <a:t>Regarding </a:t>
            </a:r>
            <a:r>
              <a:rPr lang="en-US" dirty="0" err="1" smtClean="0"/>
              <a:t>PowerPath</a:t>
            </a:r>
            <a:r>
              <a:rPr lang="en-US" dirty="0" smtClean="0"/>
              <a:t>, medical records searches</a:t>
            </a:r>
          </a:p>
          <a:p>
            <a:r>
              <a:rPr lang="en-US" dirty="0">
                <a:hlinkClick r:id="rId5"/>
              </a:rPr>
              <a:t>http://</a:t>
            </a:r>
            <a:r>
              <a:rPr lang="en-US" dirty="0" smtClean="0">
                <a:hlinkClick r:id="rId5"/>
              </a:rPr>
              <a:t>www.pathology.washington.edu/resources/resources-for-faculty-staff</a:t>
            </a:r>
            <a:endParaRPr lang="en-US" dirty="0" smtClean="0"/>
          </a:p>
          <a:p>
            <a:pPr lvl="1"/>
            <a:r>
              <a:rPr lang="en-US" dirty="0" smtClean="0"/>
              <a:t>Instructions, blanket IRB application, HIPAA reporting</a:t>
            </a:r>
            <a:endParaRPr lang="en-US" dirty="0"/>
          </a:p>
        </p:txBody>
      </p:sp>
    </p:spTree>
    <p:extLst>
      <p:ext uri="{BB962C8B-B14F-4D97-AF65-F5344CB8AC3E}">
        <p14:creationId xmlns:p14="http://schemas.microsoft.com/office/powerpoint/2010/main" val="4229485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Screening medical records and pathology slides </a:t>
            </a:r>
            <a:br>
              <a:rPr lang="en-US" sz="2800" b="1" dirty="0" smtClean="0"/>
            </a:br>
            <a:r>
              <a:rPr lang="en-US" sz="2800" b="1" dirty="0" smtClean="0">
                <a:solidFill>
                  <a:srgbClr val="FF0000"/>
                </a:solidFill>
              </a:rPr>
              <a:t>for research purposes</a:t>
            </a:r>
            <a:endParaRPr lang="en-US" sz="2800" b="1" dirty="0">
              <a:solidFill>
                <a:srgbClr val="FF0000"/>
              </a:solidFill>
            </a:endParaRPr>
          </a:p>
        </p:txBody>
      </p:sp>
      <p:sp>
        <p:nvSpPr>
          <p:cNvPr id="3" name="Content Placeholder 2"/>
          <p:cNvSpPr>
            <a:spLocks noGrp="1"/>
          </p:cNvSpPr>
          <p:nvPr>
            <p:ph idx="1"/>
          </p:nvPr>
        </p:nvSpPr>
        <p:spPr>
          <a:xfrm>
            <a:off x="457200" y="1295401"/>
            <a:ext cx="8229600" cy="3048000"/>
          </a:xfrm>
        </p:spPr>
        <p:txBody>
          <a:bodyPr>
            <a:normAutofit/>
          </a:bodyPr>
          <a:lstStyle/>
          <a:p>
            <a:r>
              <a:rPr lang="en-US" sz="2000" dirty="0" smtClean="0"/>
              <a:t>You likely review patient records all the time, e.g.,</a:t>
            </a:r>
          </a:p>
          <a:p>
            <a:pPr lvl="1"/>
            <a:r>
              <a:rPr lang="en-US" sz="2000" dirty="0" err="1" smtClean="0"/>
              <a:t>PowerPath</a:t>
            </a:r>
            <a:r>
              <a:rPr lang="en-US" sz="2000" dirty="0" smtClean="0"/>
              <a:t>, EPIC, etc.</a:t>
            </a:r>
          </a:p>
          <a:p>
            <a:pPr lvl="1"/>
            <a:r>
              <a:rPr lang="en-US" sz="2000" dirty="0" smtClean="0"/>
              <a:t>Pathology slides</a:t>
            </a:r>
          </a:p>
          <a:p>
            <a:r>
              <a:rPr lang="en-US" sz="2000" dirty="0" smtClean="0"/>
              <a:t>But if you want to review these records and materials for a RESEARCH study (not for clinical care), you must fulfill several requirements:</a:t>
            </a:r>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73288809"/>
              </p:ext>
            </p:extLst>
          </p:nvPr>
        </p:nvGraphicFramePr>
        <p:xfrm>
          <a:off x="533400" y="3200400"/>
          <a:ext cx="8077201" cy="2987040"/>
        </p:xfrm>
        <a:graphic>
          <a:graphicData uri="http://schemas.openxmlformats.org/drawingml/2006/table">
            <a:tbl>
              <a:tblPr firstRow="1" bandRow="1">
                <a:tableStyleId>{5C22544A-7EE6-4342-B048-85BDC9FD1C3A}</a:tableStyleId>
              </a:tblPr>
              <a:tblGrid>
                <a:gridCol w="5410200"/>
                <a:gridCol w="2667001"/>
              </a:tblGrid>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First obtain permission from the UW Institutional Review Board (IRB)</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IRB</a:t>
                      </a:r>
                      <a:r>
                        <a:rPr lang="en-US" sz="1800" baseline="0" dirty="0" smtClean="0"/>
                        <a:t> = </a:t>
                      </a:r>
                      <a:r>
                        <a:rPr lang="en-US" sz="1800" dirty="0" smtClean="0"/>
                        <a:t>a committee which reviews all research at the UW that involves human subjects, including research that accesses</a:t>
                      </a:r>
                      <a:r>
                        <a:rPr lang="en-US" sz="1800" baseline="0" dirty="0" smtClean="0"/>
                        <a:t> </a:t>
                      </a:r>
                      <a:r>
                        <a:rPr lang="en-US" sz="1800" dirty="0" smtClean="0"/>
                        <a:t>medical</a:t>
                      </a:r>
                      <a:r>
                        <a:rPr lang="en-US" sz="1800" baseline="0" dirty="0" smtClean="0"/>
                        <a:t> </a:t>
                      </a:r>
                      <a:r>
                        <a:rPr lang="en-US" sz="1800" dirty="0" smtClean="0"/>
                        <a:t>records and human specimens  (IRB review is a Federal requirement)</a:t>
                      </a:r>
                      <a:endParaRPr lang="en-US" sz="1800" dirty="0"/>
                    </a:p>
                  </a:txBody>
                  <a:tcPr/>
                </a:tc>
                <a:tc>
                  <a:txBody>
                    <a:bodyPr/>
                    <a:lstStyle/>
                    <a:p>
                      <a:r>
                        <a:rPr lang="en-US" sz="1600" dirty="0" smtClean="0"/>
                        <a:t>The</a:t>
                      </a:r>
                      <a:r>
                        <a:rPr lang="en-US" sz="1600" baseline="0" dirty="0" smtClean="0"/>
                        <a:t> Dept. of Pathology has obtained approval of a “blanket IRB application.”  If you are covered under this approval (see the next few slides), you </a:t>
                      </a:r>
                      <a:r>
                        <a:rPr lang="en-US" sz="1600" u="sng" baseline="0" dirty="0" smtClean="0"/>
                        <a:t>may not </a:t>
                      </a:r>
                      <a:r>
                        <a:rPr lang="en-US" sz="1600" baseline="0" dirty="0" smtClean="0"/>
                        <a:t>have to do your own IRB application!</a:t>
                      </a:r>
                      <a:endParaRPr lang="en-US" sz="16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dirty="0" smtClean="0"/>
                        <a:t>After screening the records/slides, report to UW Compliance which patient records you looked at (this is a HIPAA requirement).</a:t>
                      </a:r>
                      <a:endParaRPr lang="en-US" sz="2000" b="1" dirty="0"/>
                    </a:p>
                  </a:txBody>
                  <a:tcPr/>
                </a:tc>
                <a:tc>
                  <a:txBody>
                    <a:bodyPr/>
                    <a:lstStyle/>
                    <a:p>
                      <a:r>
                        <a:rPr lang="en-US" b="1" dirty="0" smtClean="0">
                          <a:solidFill>
                            <a:schemeClr val="tx1"/>
                          </a:solidFill>
                        </a:rPr>
                        <a:t>Even</a:t>
                      </a:r>
                      <a:r>
                        <a:rPr lang="en-US" b="1" baseline="0" dirty="0" smtClean="0">
                          <a:solidFill>
                            <a:schemeClr val="tx1"/>
                          </a:solidFill>
                        </a:rPr>
                        <a:t> if you qualify for the blanket IRB approval, </a:t>
                      </a:r>
                      <a:r>
                        <a:rPr lang="en-US" b="1" baseline="0" dirty="0" smtClean="0">
                          <a:solidFill>
                            <a:srgbClr val="FF0000"/>
                          </a:solidFill>
                        </a:rPr>
                        <a:t>y</a:t>
                      </a:r>
                      <a:r>
                        <a:rPr lang="en-US" b="1" dirty="0" smtClean="0">
                          <a:solidFill>
                            <a:srgbClr val="FF0000"/>
                          </a:solidFill>
                        </a:rPr>
                        <a:t>ou must</a:t>
                      </a:r>
                      <a:r>
                        <a:rPr lang="en-US" b="1" baseline="0" dirty="0" smtClean="0">
                          <a:solidFill>
                            <a:srgbClr val="FF0000"/>
                          </a:solidFill>
                        </a:rPr>
                        <a:t> do the HIPAA-required reporting!</a:t>
                      </a:r>
                      <a:endParaRPr lang="en-US" b="1" dirty="0">
                        <a:solidFill>
                          <a:srgbClr val="FF0000"/>
                        </a:solidFill>
                      </a:endParaRPr>
                    </a:p>
                  </a:txBody>
                  <a:tcPr/>
                </a:tc>
              </a:tr>
            </a:tbl>
          </a:graphicData>
        </a:graphic>
      </p:graphicFrame>
    </p:spTree>
    <p:extLst>
      <p:ext uri="{BB962C8B-B14F-4D97-AF65-F5344CB8AC3E}">
        <p14:creationId xmlns:p14="http://schemas.microsoft.com/office/powerpoint/2010/main" val="117851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Department </a:t>
            </a:r>
            <a:br>
              <a:rPr lang="en-US" dirty="0" smtClean="0"/>
            </a:br>
            <a:r>
              <a:rPr lang="en-US" dirty="0" smtClean="0"/>
              <a:t>Approved Umbrella or “Blanket IRB”</a:t>
            </a:r>
            <a:endParaRPr lang="en-US" dirty="0"/>
          </a:p>
        </p:txBody>
      </p:sp>
      <p:sp>
        <p:nvSpPr>
          <p:cNvPr id="3" name="Rectangle 2"/>
          <p:cNvSpPr/>
          <p:nvPr/>
        </p:nvSpPr>
        <p:spPr>
          <a:xfrm>
            <a:off x="531627" y="1752600"/>
            <a:ext cx="8077199" cy="4678204"/>
          </a:xfrm>
          <a:prstGeom prst="rect">
            <a:avLst/>
          </a:prstGeom>
        </p:spPr>
        <p:txBody>
          <a:bodyPr wrap="square">
            <a:spAutoFit/>
          </a:bodyPr>
          <a:lstStyle/>
          <a:p>
            <a:r>
              <a:rPr lang="en-US" sz="2000" dirty="0" smtClean="0"/>
              <a:t>PURPOSE:  </a:t>
            </a:r>
          </a:p>
          <a:p>
            <a:r>
              <a:rPr lang="en-US" sz="2000" dirty="0" smtClean="0"/>
              <a:t>Enables </a:t>
            </a:r>
            <a:r>
              <a:rPr lang="en-US" sz="2000" dirty="0"/>
              <a:t>Pathology Department </a:t>
            </a:r>
            <a:r>
              <a:rPr lang="en-US" sz="2000" dirty="0" smtClean="0"/>
              <a:t>members to: </a:t>
            </a:r>
          </a:p>
          <a:p>
            <a:pPr marL="342900" indent="-342900">
              <a:buAutoNum type="alphaLcParenR"/>
            </a:pPr>
            <a:r>
              <a:rPr lang="en-US" sz="2000" dirty="0" smtClean="0"/>
              <a:t>screen </a:t>
            </a:r>
            <a:r>
              <a:rPr lang="en-US" sz="2000" dirty="0"/>
              <a:t>electronic medical records (primarily the Department database, </a:t>
            </a:r>
            <a:r>
              <a:rPr lang="en-US" sz="2000" dirty="0" err="1" smtClean="0"/>
              <a:t>PowerPath</a:t>
            </a:r>
            <a:r>
              <a:rPr lang="en-US" sz="2000" dirty="0" smtClean="0"/>
              <a:t>, but also EPIC, other UW medical records) </a:t>
            </a:r>
            <a:r>
              <a:rPr lang="en-US" sz="2000" dirty="0"/>
              <a:t>and, if necessary, </a:t>
            </a:r>
            <a:endParaRPr lang="en-US" sz="2000" dirty="0" smtClean="0"/>
          </a:p>
          <a:p>
            <a:pPr marL="342900" indent="-342900">
              <a:buAutoNum type="alphaLcParenR"/>
            </a:pPr>
            <a:r>
              <a:rPr lang="en-US" sz="2000" dirty="0" smtClean="0"/>
              <a:t>view </a:t>
            </a:r>
            <a:r>
              <a:rPr lang="en-US" sz="2000" dirty="0"/>
              <a:t>archival histology and cytology slides </a:t>
            </a:r>
            <a:r>
              <a:rPr lang="en-US" sz="2000" dirty="0" smtClean="0"/>
              <a:t>for research purposes</a:t>
            </a:r>
          </a:p>
          <a:p>
            <a:endParaRPr lang="en-US" sz="2000" dirty="0" smtClean="0"/>
          </a:p>
          <a:p>
            <a:endParaRPr lang="en-US" sz="2000" dirty="0" smtClean="0"/>
          </a:p>
          <a:p>
            <a:r>
              <a:rPr lang="en-US" sz="2000" dirty="0" smtClean="0"/>
              <a:t>Activities which may be conducted under this blanket IRB application include:</a:t>
            </a:r>
            <a:endParaRPr lang="en-US" sz="2000" dirty="0"/>
          </a:p>
          <a:p>
            <a:r>
              <a:rPr lang="en-US" sz="2000" dirty="0" smtClean="0"/>
              <a:t>1</a:t>
            </a:r>
            <a:r>
              <a:rPr lang="en-US" sz="2000" dirty="0"/>
              <a:t>) </a:t>
            </a:r>
            <a:r>
              <a:rPr lang="en-US" sz="2000" dirty="0" smtClean="0"/>
              <a:t>Conducting a records </a:t>
            </a:r>
            <a:r>
              <a:rPr lang="en-US" sz="2000" dirty="0"/>
              <a:t>review </a:t>
            </a:r>
            <a:r>
              <a:rPr lang="en-US" sz="2000" dirty="0" smtClean="0"/>
              <a:t>study, </a:t>
            </a:r>
            <a:r>
              <a:rPr lang="en-US" sz="2000" dirty="0"/>
              <a:t>or </a:t>
            </a:r>
          </a:p>
          <a:p>
            <a:r>
              <a:rPr lang="en-US" sz="2000" dirty="0"/>
              <a:t>2) </a:t>
            </a:r>
            <a:r>
              <a:rPr lang="en-US" sz="2000" dirty="0" smtClean="0"/>
              <a:t>Determining </a:t>
            </a:r>
            <a:r>
              <a:rPr lang="en-US" sz="2000" dirty="0"/>
              <a:t>feasibility </a:t>
            </a:r>
            <a:r>
              <a:rPr lang="en-US" sz="2000" dirty="0" smtClean="0"/>
              <a:t>for a </a:t>
            </a:r>
            <a:r>
              <a:rPr lang="en-US" sz="2000" dirty="0"/>
              <a:t>future study </a:t>
            </a:r>
            <a:r>
              <a:rPr lang="en-US" sz="2000" dirty="0" smtClean="0"/>
              <a:t>(for example, </a:t>
            </a:r>
            <a:r>
              <a:rPr lang="en-US" sz="2000" dirty="0"/>
              <a:t>whether there are enough patients</a:t>
            </a:r>
            <a:r>
              <a:rPr lang="en-US" sz="2000" dirty="0" smtClean="0"/>
              <a:t>), </a:t>
            </a:r>
            <a:r>
              <a:rPr lang="en-US" sz="2000" dirty="0"/>
              <a:t>or </a:t>
            </a:r>
          </a:p>
          <a:p>
            <a:r>
              <a:rPr lang="en-US" sz="2000" dirty="0"/>
              <a:t>3) </a:t>
            </a:r>
            <a:r>
              <a:rPr lang="en-US" sz="2000" dirty="0" smtClean="0"/>
              <a:t>Establishing </a:t>
            </a:r>
            <a:r>
              <a:rPr lang="en-US" sz="2000" dirty="0"/>
              <a:t>a study dataset for a </a:t>
            </a:r>
            <a:r>
              <a:rPr lang="en-US" sz="2000" dirty="0" smtClean="0"/>
              <a:t>future study </a:t>
            </a:r>
            <a:r>
              <a:rPr lang="en-US" sz="2000" dirty="0"/>
              <a:t>of both records and specimens.  </a:t>
            </a:r>
          </a:p>
          <a:p>
            <a:endParaRPr lang="en-US" dirty="0" smtClean="0"/>
          </a:p>
        </p:txBody>
      </p:sp>
    </p:spTree>
    <p:extLst>
      <p:ext uri="{BB962C8B-B14F-4D97-AF65-F5344CB8AC3E}">
        <p14:creationId xmlns:p14="http://schemas.microsoft.com/office/powerpoint/2010/main" val="4194977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0999"/>
            <a:ext cx="8077200" cy="57273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0" y="1828798"/>
            <a:ext cx="4955908" cy="461665"/>
          </a:xfrm>
          <a:prstGeom prst="rect">
            <a:avLst/>
          </a:prstGeom>
          <a:solidFill>
            <a:schemeClr val="accent1"/>
          </a:solidFill>
          <a:ln>
            <a:solidFill>
              <a:srgbClr val="FF0000"/>
            </a:solidFill>
          </a:ln>
        </p:spPr>
        <p:txBody>
          <a:bodyPr wrap="none" rtlCol="0">
            <a:spAutoFit/>
          </a:bodyPr>
          <a:lstStyle/>
          <a:p>
            <a:r>
              <a:rPr lang="en-US" sz="2400" b="1" dirty="0" smtClean="0">
                <a:solidFill>
                  <a:schemeClr val="bg1"/>
                </a:solidFill>
              </a:rPr>
              <a:t>UMBRELLA/Blanket IRB APPLICATION</a:t>
            </a:r>
            <a:endParaRPr lang="en-US" sz="2400" b="1" dirty="0">
              <a:solidFill>
                <a:schemeClr val="bg1"/>
              </a:solidFill>
            </a:endParaRPr>
          </a:p>
        </p:txBody>
      </p:sp>
      <p:grpSp>
        <p:nvGrpSpPr>
          <p:cNvPr id="7" name="Group 6"/>
          <p:cNvGrpSpPr/>
          <p:nvPr/>
        </p:nvGrpSpPr>
        <p:grpSpPr>
          <a:xfrm>
            <a:off x="461318" y="2590800"/>
            <a:ext cx="8221363" cy="3119736"/>
            <a:chOff x="461318" y="2214264"/>
            <a:chExt cx="8221363" cy="3424535"/>
          </a:xfrm>
        </p:grpSpPr>
        <p:sp>
          <p:nvSpPr>
            <p:cNvPr id="8" name="Right Arrow 7"/>
            <p:cNvSpPr/>
            <p:nvPr/>
          </p:nvSpPr>
          <p:spPr>
            <a:xfrm>
              <a:off x="1066795" y="2214264"/>
              <a:ext cx="6995160" cy="3424535"/>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461318" y="3190207"/>
              <a:ext cx="1981051" cy="1432560"/>
            </a:xfrm>
            <a:custGeom>
              <a:avLst/>
              <a:gdLst>
                <a:gd name="connsiteX0" fmla="*/ 0 w 1981051"/>
                <a:gd name="connsiteY0" fmla="*/ 238765 h 1432560"/>
                <a:gd name="connsiteX1" fmla="*/ 238765 w 1981051"/>
                <a:gd name="connsiteY1" fmla="*/ 0 h 1432560"/>
                <a:gd name="connsiteX2" fmla="*/ 1742286 w 1981051"/>
                <a:gd name="connsiteY2" fmla="*/ 0 h 1432560"/>
                <a:gd name="connsiteX3" fmla="*/ 1981051 w 1981051"/>
                <a:gd name="connsiteY3" fmla="*/ 238765 h 1432560"/>
                <a:gd name="connsiteX4" fmla="*/ 1981051 w 1981051"/>
                <a:gd name="connsiteY4" fmla="*/ 1193795 h 1432560"/>
                <a:gd name="connsiteX5" fmla="*/ 1742286 w 1981051"/>
                <a:gd name="connsiteY5" fmla="*/ 1432560 h 1432560"/>
                <a:gd name="connsiteX6" fmla="*/ 238765 w 1981051"/>
                <a:gd name="connsiteY6" fmla="*/ 1432560 h 1432560"/>
                <a:gd name="connsiteX7" fmla="*/ 0 w 1981051"/>
                <a:gd name="connsiteY7" fmla="*/ 1193795 h 1432560"/>
                <a:gd name="connsiteX8" fmla="*/ 0 w 1981051"/>
                <a:gd name="connsiteY8" fmla="*/ 238765 h 143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051" h="1432560">
                  <a:moveTo>
                    <a:pt x="0" y="238765"/>
                  </a:moveTo>
                  <a:cubicBezTo>
                    <a:pt x="0" y="106899"/>
                    <a:pt x="106899" y="0"/>
                    <a:pt x="238765" y="0"/>
                  </a:cubicBezTo>
                  <a:lnTo>
                    <a:pt x="1742286" y="0"/>
                  </a:lnTo>
                  <a:cubicBezTo>
                    <a:pt x="1874152" y="0"/>
                    <a:pt x="1981051" y="106899"/>
                    <a:pt x="1981051" y="238765"/>
                  </a:cubicBezTo>
                  <a:lnTo>
                    <a:pt x="1981051" y="1193795"/>
                  </a:lnTo>
                  <a:cubicBezTo>
                    <a:pt x="1981051" y="1325661"/>
                    <a:pt x="1874152" y="1432560"/>
                    <a:pt x="1742286" y="1432560"/>
                  </a:cubicBezTo>
                  <a:lnTo>
                    <a:pt x="238765" y="1432560"/>
                  </a:lnTo>
                  <a:cubicBezTo>
                    <a:pt x="106899" y="1432560"/>
                    <a:pt x="0" y="1325661"/>
                    <a:pt x="0" y="1193795"/>
                  </a:cubicBezTo>
                  <a:lnTo>
                    <a:pt x="0" y="2387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6132" tIns="146132" rIns="146132" bIns="146132" numCol="1" spcCol="1270" anchor="ctr" anchorCtr="0">
              <a:noAutofit/>
            </a:bodyPr>
            <a:lstStyle/>
            <a:p>
              <a:pPr lvl="0" algn="ctr" defTabSz="889000" rtl="0">
                <a:lnSpc>
                  <a:spcPct val="90000"/>
                </a:lnSpc>
                <a:spcBef>
                  <a:spcPct val="0"/>
                </a:spcBef>
                <a:spcAft>
                  <a:spcPct val="35000"/>
                </a:spcAft>
              </a:pPr>
              <a:r>
                <a:rPr lang="en-US" sz="2000" kern="1200" dirty="0" smtClean="0"/>
                <a:t>Screen </a:t>
              </a:r>
              <a:r>
                <a:rPr lang="en-US" sz="2000" kern="1200" dirty="0" err="1" smtClean="0"/>
                <a:t>PowerPath</a:t>
              </a:r>
              <a:r>
                <a:rPr lang="en-US" sz="2000" kern="1200" dirty="0" smtClean="0"/>
                <a:t> to identify patients</a:t>
              </a:r>
              <a:endParaRPr lang="en-US" sz="2000" kern="1200" dirty="0"/>
            </a:p>
          </p:txBody>
        </p:sp>
        <p:sp>
          <p:nvSpPr>
            <p:cNvPr id="10" name="Freeform 9"/>
            <p:cNvSpPr/>
            <p:nvPr/>
          </p:nvSpPr>
          <p:spPr>
            <a:xfrm>
              <a:off x="2541422" y="3210251"/>
              <a:ext cx="1981051" cy="1432560"/>
            </a:xfrm>
            <a:custGeom>
              <a:avLst/>
              <a:gdLst>
                <a:gd name="connsiteX0" fmla="*/ 0 w 1981051"/>
                <a:gd name="connsiteY0" fmla="*/ 238765 h 1432560"/>
                <a:gd name="connsiteX1" fmla="*/ 238765 w 1981051"/>
                <a:gd name="connsiteY1" fmla="*/ 0 h 1432560"/>
                <a:gd name="connsiteX2" fmla="*/ 1742286 w 1981051"/>
                <a:gd name="connsiteY2" fmla="*/ 0 h 1432560"/>
                <a:gd name="connsiteX3" fmla="*/ 1981051 w 1981051"/>
                <a:gd name="connsiteY3" fmla="*/ 238765 h 1432560"/>
                <a:gd name="connsiteX4" fmla="*/ 1981051 w 1981051"/>
                <a:gd name="connsiteY4" fmla="*/ 1193795 h 1432560"/>
                <a:gd name="connsiteX5" fmla="*/ 1742286 w 1981051"/>
                <a:gd name="connsiteY5" fmla="*/ 1432560 h 1432560"/>
                <a:gd name="connsiteX6" fmla="*/ 238765 w 1981051"/>
                <a:gd name="connsiteY6" fmla="*/ 1432560 h 1432560"/>
                <a:gd name="connsiteX7" fmla="*/ 0 w 1981051"/>
                <a:gd name="connsiteY7" fmla="*/ 1193795 h 1432560"/>
                <a:gd name="connsiteX8" fmla="*/ 0 w 1981051"/>
                <a:gd name="connsiteY8" fmla="*/ 238765 h 143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051" h="1432560">
                  <a:moveTo>
                    <a:pt x="0" y="238765"/>
                  </a:moveTo>
                  <a:cubicBezTo>
                    <a:pt x="0" y="106899"/>
                    <a:pt x="106899" y="0"/>
                    <a:pt x="238765" y="0"/>
                  </a:cubicBezTo>
                  <a:lnTo>
                    <a:pt x="1742286" y="0"/>
                  </a:lnTo>
                  <a:cubicBezTo>
                    <a:pt x="1874152" y="0"/>
                    <a:pt x="1981051" y="106899"/>
                    <a:pt x="1981051" y="238765"/>
                  </a:cubicBezTo>
                  <a:lnTo>
                    <a:pt x="1981051" y="1193795"/>
                  </a:lnTo>
                  <a:cubicBezTo>
                    <a:pt x="1981051" y="1325661"/>
                    <a:pt x="1874152" y="1432560"/>
                    <a:pt x="1742286" y="1432560"/>
                  </a:cubicBezTo>
                  <a:lnTo>
                    <a:pt x="238765" y="1432560"/>
                  </a:lnTo>
                  <a:cubicBezTo>
                    <a:pt x="106899" y="1432560"/>
                    <a:pt x="0" y="1325661"/>
                    <a:pt x="0" y="1193795"/>
                  </a:cubicBezTo>
                  <a:lnTo>
                    <a:pt x="0" y="2387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6132" tIns="146132" rIns="146132" bIns="146132" numCol="1" spcCol="1270" anchor="ctr" anchorCtr="0">
              <a:noAutofit/>
            </a:bodyPr>
            <a:lstStyle/>
            <a:p>
              <a:pPr lvl="0" algn="ctr" defTabSz="889000" rtl="0">
                <a:lnSpc>
                  <a:spcPct val="90000"/>
                </a:lnSpc>
                <a:spcBef>
                  <a:spcPct val="0"/>
                </a:spcBef>
                <a:spcAft>
                  <a:spcPct val="35000"/>
                </a:spcAft>
              </a:pPr>
              <a:r>
                <a:rPr lang="en-US" sz="2000" kern="1200" dirty="0" smtClean="0"/>
                <a:t>Pick eligible cases</a:t>
              </a:r>
              <a:endParaRPr lang="en-US" sz="2000" kern="1200" dirty="0"/>
            </a:p>
          </p:txBody>
        </p:sp>
        <p:sp>
          <p:nvSpPr>
            <p:cNvPr id="11" name="Freeform 10"/>
            <p:cNvSpPr/>
            <p:nvPr/>
          </p:nvSpPr>
          <p:spPr>
            <a:xfrm>
              <a:off x="4621526" y="3210251"/>
              <a:ext cx="1981051" cy="1432560"/>
            </a:xfrm>
            <a:custGeom>
              <a:avLst/>
              <a:gdLst>
                <a:gd name="connsiteX0" fmla="*/ 0 w 1981051"/>
                <a:gd name="connsiteY0" fmla="*/ 238765 h 1432560"/>
                <a:gd name="connsiteX1" fmla="*/ 238765 w 1981051"/>
                <a:gd name="connsiteY1" fmla="*/ 0 h 1432560"/>
                <a:gd name="connsiteX2" fmla="*/ 1742286 w 1981051"/>
                <a:gd name="connsiteY2" fmla="*/ 0 h 1432560"/>
                <a:gd name="connsiteX3" fmla="*/ 1981051 w 1981051"/>
                <a:gd name="connsiteY3" fmla="*/ 238765 h 1432560"/>
                <a:gd name="connsiteX4" fmla="*/ 1981051 w 1981051"/>
                <a:gd name="connsiteY4" fmla="*/ 1193795 h 1432560"/>
                <a:gd name="connsiteX5" fmla="*/ 1742286 w 1981051"/>
                <a:gd name="connsiteY5" fmla="*/ 1432560 h 1432560"/>
                <a:gd name="connsiteX6" fmla="*/ 238765 w 1981051"/>
                <a:gd name="connsiteY6" fmla="*/ 1432560 h 1432560"/>
                <a:gd name="connsiteX7" fmla="*/ 0 w 1981051"/>
                <a:gd name="connsiteY7" fmla="*/ 1193795 h 1432560"/>
                <a:gd name="connsiteX8" fmla="*/ 0 w 1981051"/>
                <a:gd name="connsiteY8" fmla="*/ 238765 h 143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051" h="1432560">
                  <a:moveTo>
                    <a:pt x="0" y="238765"/>
                  </a:moveTo>
                  <a:cubicBezTo>
                    <a:pt x="0" y="106899"/>
                    <a:pt x="106899" y="0"/>
                    <a:pt x="238765" y="0"/>
                  </a:cubicBezTo>
                  <a:lnTo>
                    <a:pt x="1742286" y="0"/>
                  </a:lnTo>
                  <a:cubicBezTo>
                    <a:pt x="1874152" y="0"/>
                    <a:pt x="1981051" y="106899"/>
                    <a:pt x="1981051" y="238765"/>
                  </a:cubicBezTo>
                  <a:lnTo>
                    <a:pt x="1981051" y="1193795"/>
                  </a:lnTo>
                  <a:cubicBezTo>
                    <a:pt x="1981051" y="1325661"/>
                    <a:pt x="1874152" y="1432560"/>
                    <a:pt x="1742286" y="1432560"/>
                  </a:cubicBezTo>
                  <a:lnTo>
                    <a:pt x="238765" y="1432560"/>
                  </a:lnTo>
                  <a:cubicBezTo>
                    <a:pt x="106899" y="1432560"/>
                    <a:pt x="0" y="1325661"/>
                    <a:pt x="0" y="1193795"/>
                  </a:cubicBezTo>
                  <a:lnTo>
                    <a:pt x="0" y="2387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6132" tIns="146132" rIns="146132" bIns="146132" numCol="1" spcCol="1270" anchor="ctr" anchorCtr="0">
              <a:noAutofit/>
            </a:bodyPr>
            <a:lstStyle/>
            <a:p>
              <a:pPr lvl="0" algn="ctr" defTabSz="889000" rtl="0">
                <a:lnSpc>
                  <a:spcPct val="90000"/>
                </a:lnSpc>
                <a:spcBef>
                  <a:spcPct val="0"/>
                </a:spcBef>
                <a:spcAft>
                  <a:spcPct val="35000"/>
                </a:spcAft>
              </a:pPr>
              <a:r>
                <a:rPr lang="en-US" sz="2000" kern="1200" dirty="0" smtClean="0"/>
                <a:t>Look at the archived slides</a:t>
              </a:r>
              <a:endParaRPr lang="en-US" sz="2000" kern="1200" dirty="0"/>
            </a:p>
          </p:txBody>
        </p:sp>
        <p:sp>
          <p:nvSpPr>
            <p:cNvPr id="12" name="Freeform 11"/>
            <p:cNvSpPr/>
            <p:nvPr/>
          </p:nvSpPr>
          <p:spPr>
            <a:xfrm>
              <a:off x="6701630" y="3210251"/>
              <a:ext cx="1981051" cy="1432560"/>
            </a:xfrm>
            <a:custGeom>
              <a:avLst/>
              <a:gdLst>
                <a:gd name="connsiteX0" fmla="*/ 0 w 1981051"/>
                <a:gd name="connsiteY0" fmla="*/ 238765 h 1432560"/>
                <a:gd name="connsiteX1" fmla="*/ 238765 w 1981051"/>
                <a:gd name="connsiteY1" fmla="*/ 0 h 1432560"/>
                <a:gd name="connsiteX2" fmla="*/ 1742286 w 1981051"/>
                <a:gd name="connsiteY2" fmla="*/ 0 h 1432560"/>
                <a:gd name="connsiteX3" fmla="*/ 1981051 w 1981051"/>
                <a:gd name="connsiteY3" fmla="*/ 238765 h 1432560"/>
                <a:gd name="connsiteX4" fmla="*/ 1981051 w 1981051"/>
                <a:gd name="connsiteY4" fmla="*/ 1193795 h 1432560"/>
                <a:gd name="connsiteX5" fmla="*/ 1742286 w 1981051"/>
                <a:gd name="connsiteY5" fmla="*/ 1432560 h 1432560"/>
                <a:gd name="connsiteX6" fmla="*/ 238765 w 1981051"/>
                <a:gd name="connsiteY6" fmla="*/ 1432560 h 1432560"/>
                <a:gd name="connsiteX7" fmla="*/ 0 w 1981051"/>
                <a:gd name="connsiteY7" fmla="*/ 1193795 h 1432560"/>
                <a:gd name="connsiteX8" fmla="*/ 0 w 1981051"/>
                <a:gd name="connsiteY8" fmla="*/ 238765 h 143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051" h="1432560">
                  <a:moveTo>
                    <a:pt x="0" y="238765"/>
                  </a:moveTo>
                  <a:cubicBezTo>
                    <a:pt x="0" y="106899"/>
                    <a:pt x="106899" y="0"/>
                    <a:pt x="238765" y="0"/>
                  </a:cubicBezTo>
                  <a:lnTo>
                    <a:pt x="1742286" y="0"/>
                  </a:lnTo>
                  <a:cubicBezTo>
                    <a:pt x="1874152" y="0"/>
                    <a:pt x="1981051" y="106899"/>
                    <a:pt x="1981051" y="238765"/>
                  </a:cubicBezTo>
                  <a:lnTo>
                    <a:pt x="1981051" y="1193795"/>
                  </a:lnTo>
                  <a:cubicBezTo>
                    <a:pt x="1981051" y="1325661"/>
                    <a:pt x="1874152" y="1432560"/>
                    <a:pt x="1742286" y="1432560"/>
                  </a:cubicBezTo>
                  <a:lnTo>
                    <a:pt x="238765" y="1432560"/>
                  </a:lnTo>
                  <a:cubicBezTo>
                    <a:pt x="106899" y="1432560"/>
                    <a:pt x="0" y="1325661"/>
                    <a:pt x="0" y="1193795"/>
                  </a:cubicBezTo>
                  <a:lnTo>
                    <a:pt x="0" y="23876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6132" tIns="146132" rIns="146132" bIns="146132" numCol="1" spcCol="1270" anchor="ctr" anchorCtr="0">
              <a:noAutofit/>
            </a:bodyPr>
            <a:lstStyle/>
            <a:p>
              <a:pPr lvl="0" algn="ctr" defTabSz="889000" rtl="0">
                <a:lnSpc>
                  <a:spcPct val="90000"/>
                </a:lnSpc>
                <a:spcBef>
                  <a:spcPct val="0"/>
                </a:spcBef>
                <a:spcAft>
                  <a:spcPct val="35000"/>
                </a:spcAft>
              </a:pPr>
              <a:r>
                <a:rPr lang="en-US" sz="1600" kern="1200" dirty="0" smtClean="0"/>
                <a:t>Analysis and/or</a:t>
              </a:r>
            </a:p>
            <a:p>
              <a:pPr lvl="0" algn="ctr" defTabSz="889000" rtl="0">
                <a:lnSpc>
                  <a:spcPct val="90000"/>
                </a:lnSpc>
                <a:spcBef>
                  <a:spcPct val="0"/>
                </a:spcBef>
                <a:spcAft>
                  <a:spcPct val="35000"/>
                </a:spcAft>
              </a:pPr>
              <a:r>
                <a:rPr lang="en-US" sz="1600" kern="1200" dirty="0" smtClean="0"/>
                <a:t>Use this information to plan a future study</a:t>
              </a:r>
              <a:endParaRPr lang="en-US" sz="1600" kern="1200" dirty="0"/>
            </a:p>
          </p:txBody>
        </p:sp>
      </p:grpSp>
    </p:spTree>
    <p:extLst>
      <p:ext uri="{BB962C8B-B14F-4D97-AF65-F5344CB8AC3E}">
        <p14:creationId xmlns:p14="http://schemas.microsoft.com/office/powerpoint/2010/main" val="89623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are covered by the blanket IRB application if: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Your study is “unfunded” (i.e., there are no external grants specifically funding the research)</a:t>
            </a:r>
          </a:p>
          <a:p>
            <a:pPr lvl="1"/>
            <a:r>
              <a:rPr lang="en-US" dirty="0" smtClean="0"/>
              <a:t>Internal, departmental funds are okay.</a:t>
            </a:r>
            <a:endParaRPr lang="en-US" dirty="0"/>
          </a:p>
          <a:p>
            <a:r>
              <a:rPr lang="en-US" dirty="0" smtClean="0"/>
              <a:t>Your study is RETROSPECTIVE</a:t>
            </a:r>
          </a:p>
          <a:p>
            <a:pPr lvl="1"/>
            <a:r>
              <a:rPr lang="en-US" dirty="0" smtClean="0"/>
              <a:t>You are looking at </a:t>
            </a:r>
            <a:r>
              <a:rPr lang="en-US" u="sng" dirty="0" smtClean="0"/>
              <a:t>existing</a:t>
            </a:r>
            <a:r>
              <a:rPr lang="en-US" dirty="0" smtClean="0"/>
              <a:t> records and specimens/slides</a:t>
            </a:r>
          </a:p>
          <a:p>
            <a:r>
              <a:rPr lang="en-US" dirty="0" smtClean="0"/>
              <a:t>You DO NOT have a Financial Conflict of Interest with respect to the research</a:t>
            </a:r>
          </a:p>
          <a:p>
            <a:r>
              <a:rPr lang="en-US" b="1" dirty="0" smtClean="0">
                <a:solidFill>
                  <a:srgbClr val="FF0000"/>
                </a:solidFill>
              </a:rPr>
              <a:t>You signed the </a:t>
            </a:r>
            <a:r>
              <a:rPr lang="en-US" b="1" dirty="0" smtClean="0">
                <a:solidFill>
                  <a:srgbClr val="FF0000"/>
                </a:solidFill>
              </a:rPr>
              <a:t>Letter of </a:t>
            </a:r>
            <a:r>
              <a:rPr lang="en-US" b="1" dirty="0" smtClean="0">
                <a:solidFill>
                  <a:srgbClr val="FF0000"/>
                </a:solidFill>
              </a:rPr>
              <a:t>Agreement </a:t>
            </a:r>
            <a:r>
              <a:rPr lang="en-US" b="1" dirty="0" smtClean="0">
                <a:solidFill>
                  <a:srgbClr val="FF0000"/>
                </a:solidFill>
              </a:rPr>
              <a:t>to do HIPAA reporting f</a:t>
            </a:r>
            <a:r>
              <a:rPr lang="en-US" b="1" dirty="0" smtClean="0">
                <a:solidFill>
                  <a:srgbClr val="FF0000"/>
                </a:solidFill>
              </a:rPr>
              <a:t>or </a:t>
            </a:r>
            <a:r>
              <a:rPr lang="en-US" b="1" dirty="0" smtClean="0">
                <a:solidFill>
                  <a:srgbClr val="FF0000"/>
                </a:solidFill>
              </a:rPr>
              <a:t>this study, IRB protocol no. 2837</a:t>
            </a:r>
          </a:p>
          <a:p>
            <a:pPr lvl="1"/>
            <a:r>
              <a:rPr lang="en-US" dirty="0" smtClean="0"/>
              <a:t>NOTE:  You will need to sign it EVERY YEAR</a:t>
            </a:r>
          </a:p>
          <a:p>
            <a:pPr lvl="1"/>
            <a:endParaRPr lang="en-US" dirty="0" smtClean="0"/>
          </a:p>
          <a:p>
            <a:pPr lvl="1"/>
            <a:endParaRPr lang="en-US" dirty="0"/>
          </a:p>
          <a:p>
            <a:endParaRPr lang="en-US" dirty="0"/>
          </a:p>
        </p:txBody>
      </p:sp>
    </p:spTree>
    <p:extLst>
      <p:ext uri="{BB962C8B-B14F-4D97-AF65-F5344CB8AC3E}">
        <p14:creationId xmlns:p14="http://schemas.microsoft.com/office/powerpoint/2010/main" val="3689777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2660650" cy="1143000"/>
          </a:xfrm>
        </p:spPr>
        <p:txBody>
          <a:bodyPr>
            <a:normAutofit fontScale="90000"/>
          </a:bodyPr>
          <a:lstStyle/>
          <a:p>
            <a:r>
              <a:rPr lang="en-US" sz="3600" dirty="0" smtClean="0"/>
              <a:t>Letter of Agreement:  </a:t>
            </a:r>
            <a:r>
              <a:rPr lang="en-US" sz="3600" dirty="0" smtClean="0"/>
              <a:t/>
            </a:r>
            <a:br>
              <a:rPr lang="en-US" sz="3600" dirty="0" smtClean="0"/>
            </a:br>
            <a:r>
              <a:rPr lang="en-US" sz="2400" dirty="0" smtClean="0"/>
              <a:t>Your </a:t>
            </a:r>
            <a:r>
              <a:rPr lang="en-US" sz="2400" dirty="0" smtClean="0"/>
              <a:t>promise to do HIPAA accounting</a:t>
            </a:r>
            <a:br>
              <a:rPr lang="en-US" sz="2400" dirty="0" smtClean="0"/>
            </a:br>
            <a:r>
              <a:rPr lang="en-US" sz="2400" dirty="0"/>
              <a:t/>
            </a:r>
            <a:br>
              <a:rPr lang="en-US" sz="2400" dirty="0"/>
            </a:br>
            <a:r>
              <a:rPr lang="en-US" sz="2200" dirty="0" smtClean="0"/>
              <a:t>Obtain the letter from Erica Jonlin</a:t>
            </a:r>
            <a:br>
              <a:rPr lang="en-US" sz="2200" dirty="0" smtClean="0"/>
            </a:br>
            <a:r>
              <a:rPr lang="en-US" sz="2200" dirty="0" smtClean="0"/>
              <a:t>ejonlin@uw.edu</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3820"/>
            <a:ext cx="4991240" cy="6445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1048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6553200" cy="2874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788890"/>
            <a:ext cx="6705600" cy="282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ight Arrow 1"/>
          <p:cNvSpPr/>
          <p:nvPr/>
        </p:nvSpPr>
        <p:spPr>
          <a:xfrm>
            <a:off x="1143000" y="5645658"/>
            <a:ext cx="978408" cy="3185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2121408" y="278916"/>
            <a:ext cx="5135701" cy="400110"/>
          </a:xfrm>
          <a:prstGeom prst="rect">
            <a:avLst/>
          </a:prstGeom>
          <a:noFill/>
        </p:spPr>
        <p:txBody>
          <a:bodyPr wrap="none" rtlCol="0">
            <a:spAutoFit/>
          </a:bodyPr>
          <a:lstStyle/>
          <a:p>
            <a:r>
              <a:rPr lang="en-US" sz="2000" b="1" dirty="0" smtClean="0">
                <a:solidFill>
                  <a:srgbClr val="FF0000"/>
                </a:solidFill>
              </a:rPr>
              <a:t>WHAT YOU AGREED TO BY SIGNING THE FORM</a:t>
            </a:r>
            <a:endParaRPr lang="en-US" sz="2000" b="1" dirty="0">
              <a:solidFill>
                <a:srgbClr val="FF0000"/>
              </a:solidFill>
            </a:endParaRPr>
          </a:p>
        </p:txBody>
      </p:sp>
      <p:sp>
        <p:nvSpPr>
          <p:cNvPr id="4" name="TextBox 3"/>
          <p:cNvSpPr txBox="1"/>
          <p:nvPr/>
        </p:nvSpPr>
        <p:spPr>
          <a:xfrm>
            <a:off x="914400" y="679026"/>
            <a:ext cx="1829988" cy="307777"/>
          </a:xfrm>
          <a:prstGeom prst="rect">
            <a:avLst/>
          </a:prstGeom>
          <a:noFill/>
        </p:spPr>
        <p:txBody>
          <a:bodyPr wrap="none" rtlCol="0">
            <a:spAutoFit/>
          </a:bodyPr>
          <a:lstStyle/>
          <a:p>
            <a:r>
              <a:rPr lang="en-US" sz="1400" dirty="0" smtClean="0"/>
              <a:t>From the IRB protocol:</a:t>
            </a:r>
            <a:endParaRPr lang="en-US" sz="1400" dirty="0"/>
          </a:p>
        </p:txBody>
      </p:sp>
    </p:spTree>
    <p:extLst>
      <p:ext uri="{BB962C8B-B14F-4D97-AF65-F5344CB8AC3E}">
        <p14:creationId xmlns:p14="http://schemas.microsoft.com/office/powerpoint/2010/main" val="192376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650" y="3200400"/>
            <a:ext cx="7772400" cy="1470025"/>
          </a:xfrm>
        </p:spPr>
        <p:txBody>
          <a:bodyPr>
            <a:normAutofit fontScale="90000"/>
          </a:bodyPr>
          <a:lstStyle/>
          <a:p>
            <a:r>
              <a:rPr lang="en-US" dirty="0" smtClean="0"/>
              <a:t>Here are the instructions for how to do the HIPAA-required reporting</a:t>
            </a:r>
            <a:endParaRPr lang="en-US" dirty="0"/>
          </a:p>
        </p:txBody>
      </p:sp>
      <p:sp>
        <p:nvSpPr>
          <p:cNvPr id="4" name="TextBox 3"/>
          <p:cNvSpPr txBox="1"/>
          <p:nvPr/>
        </p:nvSpPr>
        <p:spPr>
          <a:xfrm>
            <a:off x="762000" y="947057"/>
            <a:ext cx="7596050" cy="2185214"/>
          </a:xfrm>
          <a:prstGeom prst="rect">
            <a:avLst/>
          </a:prstGeom>
          <a:noFill/>
        </p:spPr>
        <p:txBody>
          <a:bodyPr wrap="square" rtlCol="0">
            <a:spAutoFit/>
          </a:bodyPr>
          <a:lstStyle/>
          <a:p>
            <a:pPr algn="ctr"/>
            <a:r>
              <a:rPr lang="en-US" sz="2000" dirty="0" smtClean="0"/>
              <a:t>By signing the </a:t>
            </a:r>
            <a:r>
              <a:rPr lang="en-US" sz="2000" dirty="0" smtClean="0"/>
              <a:t>Department’s </a:t>
            </a:r>
            <a:r>
              <a:rPr lang="en-US" sz="2000" dirty="0" smtClean="0"/>
              <a:t>Blanket IRB </a:t>
            </a:r>
            <a:r>
              <a:rPr lang="en-US" sz="2000" dirty="0" smtClean="0"/>
              <a:t>Letter of Agreement, </a:t>
            </a:r>
            <a:endParaRPr lang="en-US" sz="2000" dirty="0" smtClean="0"/>
          </a:p>
          <a:p>
            <a:pPr algn="ctr"/>
            <a:r>
              <a:rPr lang="en-US" sz="2000" dirty="0" smtClean="0"/>
              <a:t>You are an investigator on this IRB application AND</a:t>
            </a:r>
          </a:p>
          <a:p>
            <a:pPr algn="ctr"/>
            <a:r>
              <a:rPr lang="en-US" sz="2400" dirty="0" smtClean="0">
                <a:solidFill>
                  <a:srgbClr val="FF0000"/>
                </a:solidFill>
              </a:rPr>
              <a:t>YOU HAVE ALSO PROMISED TO REPORT TO UW COMPLIANCE WHICH PATIENT RECORDS YOU LOOKED AT FOR RESEARCH PURPOSES </a:t>
            </a:r>
          </a:p>
          <a:p>
            <a:pPr algn="ctr"/>
            <a:r>
              <a:rPr lang="en-US" sz="2400" dirty="0" smtClean="0"/>
              <a:t>(HIPAA requirement)</a:t>
            </a:r>
            <a:endParaRPr lang="en-US" dirty="0"/>
          </a:p>
        </p:txBody>
      </p:sp>
    </p:spTree>
    <p:extLst>
      <p:ext uri="{BB962C8B-B14F-4D97-AF65-F5344CB8AC3E}">
        <p14:creationId xmlns:p14="http://schemas.microsoft.com/office/powerpoint/2010/main" val="400662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Searching medical records and reporting which patient records you reviewed</a:t>
            </a:r>
            <a:endParaRPr lang="en-US" sz="3600" dirty="0"/>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endParaRPr lang="en-US" sz="2400" dirty="0" smtClean="0"/>
          </a:p>
          <a:p>
            <a:pPr marL="514350" indent="-514350">
              <a:buFont typeface="+mj-lt"/>
              <a:buAutoNum type="arabicPeriod"/>
            </a:pPr>
            <a:r>
              <a:rPr lang="en-US" sz="2400" dirty="0" smtClean="0"/>
              <a:t>Do your search (typically </a:t>
            </a:r>
            <a:r>
              <a:rPr lang="en-US" sz="2400" dirty="0" err="1" smtClean="0"/>
              <a:t>PowerPath</a:t>
            </a:r>
            <a:r>
              <a:rPr lang="en-US" sz="2400" dirty="0" smtClean="0"/>
              <a:t>, but also applies to any electronic medical records in our system)</a:t>
            </a:r>
          </a:p>
          <a:p>
            <a:pPr marL="514350" indent="-514350">
              <a:buFont typeface="+mj-lt"/>
              <a:buAutoNum type="arabicPeriod"/>
            </a:pPr>
            <a:r>
              <a:rPr lang="en-US" sz="2400" dirty="0" smtClean="0"/>
              <a:t>Get your list of patient numbers</a:t>
            </a:r>
          </a:p>
          <a:p>
            <a:pPr marL="514350" indent="-514350">
              <a:buFont typeface="+mj-lt"/>
              <a:buAutoNum type="arabicPeriod"/>
            </a:pPr>
            <a:r>
              <a:rPr lang="en-US" sz="2400" dirty="0" smtClean="0"/>
              <a:t>Fill out the UW Medicine HIPAA Compliance Excel spreadsheet (detailed instructions on next two pages)</a:t>
            </a:r>
          </a:p>
          <a:p>
            <a:pPr marL="514350" indent="-514350">
              <a:buFont typeface="+mj-lt"/>
              <a:buAutoNum type="arabicPeriod"/>
            </a:pPr>
            <a:r>
              <a:rPr lang="en-US" sz="2400" dirty="0" smtClean="0"/>
              <a:t>Save the Excel spreadsheet with a name like this:  “</a:t>
            </a:r>
            <a:r>
              <a:rPr lang="en-US" sz="2400" dirty="0" err="1" smtClean="0"/>
              <a:t>yournetIDdateofsearch</a:t>
            </a:r>
            <a:r>
              <a:rPr lang="en-US" sz="2400" dirty="0" smtClean="0"/>
              <a:t>” - for example:  </a:t>
            </a:r>
            <a:r>
              <a:rPr lang="en-US" sz="2400" dirty="0" smtClean="0"/>
              <a:t>ejonlin22Feb2020</a:t>
            </a:r>
            <a:endParaRPr lang="en-US" sz="2400" dirty="0" smtClean="0"/>
          </a:p>
        </p:txBody>
      </p:sp>
    </p:spTree>
    <p:extLst>
      <p:ext uri="{BB962C8B-B14F-4D97-AF65-F5344CB8AC3E}">
        <p14:creationId xmlns:p14="http://schemas.microsoft.com/office/powerpoint/2010/main" val="1055329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875</Words>
  <Application>Microsoft Office PowerPoint</Application>
  <PresentationFormat>On-screen Show (4:3)</PresentationFormat>
  <Paragraphs>102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Pathology Department-wide IRB protocol to enable screening of electronic medical records for research purposes</vt:lpstr>
      <vt:lpstr>Screening medical records and pathology slides  for research purposes</vt:lpstr>
      <vt:lpstr>Pathology Department  Approved Umbrella or “Blanket IRB”</vt:lpstr>
      <vt:lpstr>PowerPoint Presentation</vt:lpstr>
      <vt:lpstr>You are covered by the blanket IRB application if:</vt:lpstr>
      <vt:lpstr>Letter of Agreement:   Your promise to do HIPAA accounting  Obtain the letter from Erica Jonlin ejonlin@uw.edu</vt:lpstr>
      <vt:lpstr>PowerPoint Presentation</vt:lpstr>
      <vt:lpstr>Here are the instructions for how to do the HIPAA-required reporting</vt:lpstr>
      <vt:lpstr>Searching medical records and reporting which patient records you reviewed</vt:lpstr>
      <vt:lpstr>Uploading your list of viewed patient records</vt:lpstr>
      <vt:lpstr>PowerPoint Presentation</vt:lpstr>
      <vt:lpstr>PowerPoint Presentation</vt:lpstr>
      <vt:lpstr>PowerPoint Presentation</vt:lpstr>
      <vt:lpstr>Fill in the white columns</vt:lpstr>
      <vt:lpstr>When you write a paper based on data acquired under this IRB approval</vt:lpstr>
      <vt:lpstr>For more information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Jonlin</dc:creator>
  <cp:lastModifiedBy>Erica</cp:lastModifiedBy>
  <cp:revision>34</cp:revision>
  <dcterms:created xsi:type="dcterms:W3CDTF">2017-11-01T23:49:59Z</dcterms:created>
  <dcterms:modified xsi:type="dcterms:W3CDTF">2020-10-09T05:00:59Z</dcterms:modified>
</cp:coreProperties>
</file>