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446" r:id="rId3"/>
    <p:sldId id="447" r:id="rId4"/>
    <p:sldId id="436" r:id="rId5"/>
    <p:sldId id="438" r:id="rId6"/>
    <p:sldId id="448" r:id="rId7"/>
    <p:sldId id="512" r:id="rId8"/>
    <p:sldId id="439" r:id="rId9"/>
    <p:sldId id="461" r:id="rId10"/>
    <p:sldId id="522" r:id="rId11"/>
    <p:sldId id="458" r:id="rId12"/>
    <p:sldId id="530" r:id="rId13"/>
    <p:sldId id="464" r:id="rId14"/>
    <p:sldId id="465" r:id="rId15"/>
    <p:sldId id="466" r:id="rId16"/>
    <p:sldId id="521" r:id="rId17"/>
    <p:sldId id="467" r:id="rId18"/>
    <p:sldId id="468" r:id="rId19"/>
    <p:sldId id="493" r:id="rId20"/>
    <p:sldId id="516" r:id="rId21"/>
    <p:sldId id="513" r:id="rId22"/>
    <p:sldId id="517" r:id="rId23"/>
    <p:sldId id="509" r:id="rId24"/>
    <p:sldId id="510" r:id="rId25"/>
    <p:sldId id="518" r:id="rId26"/>
    <p:sldId id="296" r:id="rId27"/>
    <p:sldId id="303" r:id="rId28"/>
    <p:sldId id="519" r:id="rId29"/>
    <p:sldId id="523" r:id="rId30"/>
    <p:sldId id="524" r:id="rId31"/>
    <p:sldId id="533" r:id="rId32"/>
    <p:sldId id="534" r:id="rId33"/>
    <p:sldId id="526" r:id="rId34"/>
    <p:sldId id="543" r:id="rId35"/>
    <p:sldId id="536" r:id="rId36"/>
    <p:sldId id="535" r:id="rId37"/>
    <p:sldId id="537" r:id="rId38"/>
    <p:sldId id="539" r:id="rId39"/>
    <p:sldId id="542" r:id="rId40"/>
    <p:sldId id="504" r:id="rId41"/>
    <p:sldId id="505" r:id="rId42"/>
    <p:sldId id="506" r:id="rId43"/>
    <p:sldId id="545" r:id="rId44"/>
    <p:sldId id="541" r:id="rId45"/>
    <p:sldId id="515" r:id="rId46"/>
    <p:sldId id="50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2" autoAdjust="0"/>
    <p:restoredTop sz="94660"/>
  </p:normalViewPr>
  <p:slideViewPr>
    <p:cSldViewPr>
      <p:cViewPr>
        <p:scale>
          <a:sx n="60" d="100"/>
          <a:sy n="60" d="100"/>
        </p:scale>
        <p:origin x="-138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1E560-1D58-46AC-A991-5AE68ABFF54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BD2AF27-6296-4C20-BE44-B7022034DB53}">
      <dgm:prSet/>
      <dgm:spPr/>
      <dgm:t>
        <a:bodyPr/>
        <a:lstStyle/>
        <a:p>
          <a:pPr rtl="0"/>
          <a:r>
            <a:rPr lang="en-US" dirty="0" smtClean="0"/>
            <a:t>Screen </a:t>
          </a:r>
          <a:r>
            <a:rPr lang="en-US" dirty="0" err="1" smtClean="0"/>
            <a:t>PowerPath</a:t>
          </a:r>
          <a:r>
            <a:rPr lang="en-US" dirty="0" smtClean="0"/>
            <a:t> to identify patients</a:t>
          </a:r>
          <a:endParaRPr lang="en-US" dirty="0"/>
        </a:p>
      </dgm:t>
    </dgm:pt>
    <dgm:pt modelId="{F4485B32-BD82-4D7F-BB10-E76F3B798047}" type="parTrans" cxnId="{2A0C3A7D-D739-4B79-88CE-53BADC6DFC28}">
      <dgm:prSet/>
      <dgm:spPr/>
      <dgm:t>
        <a:bodyPr/>
        <a:lstStyle/>
        <a:p>
          <a:endParaRPr lang="en-US"/>
        </a:p>
      </dgm:t>
    </dgm:pt>
    <dgm:pt modelId="{B00C011F-D249-4711-9BEB-3C8B491B15FE}" type="sibTrans" cxnId="{2A0C3A7D-D739-4B79-88CE-53BADC6DFC28}">
      <dgm:prSet/>
      <dgm:spPr/>
      <dgm:t>
        <a:bodyPr/>
        <a:lstStyle/>
        <a:p>
          <a:endParaRPr lang="en-US"/>
        </a:p>
      </dgm:t>
    </dgm:pt>
    <dgm:pt modelId="{0F15F644-34BB-4D54-AEE1-90AA7334932C}">
      <dgm:prSet/>
      <dgm:spPr/>
      <dgm:t>
        <a:bodyPr/>
        <a:lstStyle/>
        <a:p>
          <a:pPr rtl="0"/>
          <a:r>
            <a:rPr lang="en-US" smtClean="0"/>
            <a:t>Pick eligible cases</a:t>
          </a:r>
          <a:endParaRPr lang="en-US"/>
        </a:p>
      </dgm:t>
    </dgm:pt>
    <dgm:pt modelId="{18FDF437-70B0-4F1E-A164-45E40BD4AAE4}" type="parTrans" cxnId="{D1B86B47-4B04-42B2-B436-3C470FADABF0}">
      <dgm:prSet/>
      <dgm:spPr/>
      <dgm:t>
        <a:bodyPr/>
        <a:lstStyle/>
        <a:p>
          <a:endParaRPr lang="en-US"/>
        </a:p>
      </dgm:t>
    </dgm:pt>
    <dgm:pt modelId="{61F36711-A786-4550-983F-F11EA328F104}" type="sibTrans" cxnId="{D1B86B47-4B04-42B2-B436-3C470FADABF0}">
      <dgm:prSet/>
      <dgm:spPr/>
      <dgm:t>
        <a:bodyPr/>
        <a:lstStyle/>
        <a:p>
          <a:endParaRPr lang="en-US"/>
        </a:p>
      </dgm:t>
    </dgm:pt>
    <dgm:pt modelId="{750BFE5D-77B0-464D-B658-79C86F8DEF0F}">
      <dgm:prSet/>
      <dgm:spPr/>
      <dgm:t>
        <a:bodyPr/>
        <a:lstStyle/>
        <a:p>
          <a:pPr rtl="0"/>
          <a:r>
            <a:rPr lang="en-US" dirty="0" smtClean="0"/>
            <a:t>Request the specimens</a:t>
          </a:r>
        </a:p>
        <a:p>
          <a:pPr rtl="0"/>
          <a:r>
            <a:rPr lang="en-US" dirty="0" smtClean="0"/>
            <a:t>(e.g., from </a:t>
          </a:r>
          <a:r>
            <a:rPr lang="en-US" dirty="0" err="1" smtClean="0"/>
            <a:t>NWBioTrust</a:t>
          </a:r>
          <a:r>
            <a:rPr lang="en-US" dirty="0" smtClean="0"/>
            <a:t>)</a:t>
          </a:r>
          <a:endParaRPr lang="en-US" dirty="0"/>
        </a:p>
      </dgm:t>
    </dgm:pt>
    <dgm:pt modelId="{BFBBBD78-8A04-4433-8ADB-F069D66B48CF}" type="parTrans" cxnId="{D1A2086B-8660-4278-89C4-6D785C73A8DC}">
      <dgm:prSet/>
      <dgm:spPr/>
      <dgm:t>
        <a:bodyPr/>
        <a:lstStyle/>
        <a:p>
          <a:endParaRPr lang="en-US"/>
        </a:p>
      </dgm:t>
    </dgm:pt>
    <dgm:pt modelId="{5A9D8C22-2F61-4008-869D-86C7DC3EB26A}" type="sibTrans" cxnId="{D1A2086B-8660-4278-89C4-6D785C73A8DC}">
      <dgm:prSet/>
      <dgm:spPr/>
      <dgm:t>
        <a:bodyPr/>
        <a:lstStyle/>
        <a:p>
          <a:endParaRPr lang="en-US"/>
        </a:p>
      </dgm:t>
    </dgm:pt>
    <dgm:pt modelId="{B9484C95-4F3D-49B5-952A-F73AB96E686E}">
      <dgm:prSet/>
      <dgm:spPr/>
      <dgm:t>
        <a:bodyPr/>
        <a:lstStyle/>
        <a:p>
          <a:pPr rtl="0"/>
          <a:r>
            <a:rPr lang="en-US" dirty="0" smtClean="0"/>
            <a:t>Stain the specimens for biomarker(s) of interest</a:t>
          </a:r>
          <a:endParaRPr lang="en-US" dirty="0"/>
        </a:p>
      </dgm:t>
    </dgm:pt>
    <dgm:pt modelId="{0AD33AE2-DABB-40DA-92AC-60F79B44E469}" type="parTrans" cxnId="{735182C4-BABE-4654-8074-3DEE65B69571}">
      <dgm:prSet/>
      <dgm:spPr/>
      <dgm:t>
        <a:bodyPr/>
        <a:lstStyle/>
        <a:p>
          <a:endParaRPr lang="en-US"/>
        </a:p>
      </dgm:t>
    </dgm:pt>
    <dgm:pt modelId="{9B6CD209-EA85-4862-9B61-9FA794587558}" type="sibTrans" cxnId="{735182C4-BABE-4654-8074-3DEE65B69571}">
      <dgm:prSet/>
      <dgm:spPr/>
      <dgm:t>
        <a:bodyPr/>
        <a:lstStyle/>
        <a:p>
          <a:endParaRPr lang="en-US"/>
        </a:p>
      </dgm:t>
    </dgm:pt>
    <dgm:pt modelId="{49239D14-3D73-406E-AF0A-9DB1F516D557}">
      <dgm:prSet/>
      <dgm:spPr/>
      <dgm:t>
        <a:bodyPr/>
        <a:lstStyle/>
        <a:p>
          <a:pPr rtl="0"/>
          <a:r>
            <a:rPr lang="en-US" dirty="0" smtClean="0"/>
            <a:t>Correlate patient data (e.g., EMRs over time) with biomarker data</a:t>
          </a:r>
          <a:endParaRPr lang="en-US" dirty="0"/>
        </a:p>
      </dgm:t>
    </dgm:pt>
    <dgm:pt modelId="{B949EB71-150C-45C7-99D5-6553692DC472}" type="parTrans" cxnId="{18EB09B7-B2F7-42E0-9990-47167CFBD619}">
      <dgm:prSet/>
      <dgm:spPr/>
      <dgm:t>
        <a:bodyPr/>
        <a:lstStyle/>
        <a:p>
          <a:endParaRPr lang="en-US"/>
        </a:p>
      </dgm:t>
    </dgm:pt>
    <dgm:pt modelId="{7214377D-AD5D-4858-9EA7-6CCAC1477384}" type="sibTrans" cxnId="{18EB09B7-B2F7-42E0-9990-47167CFBD619}">
      <dgm:prSet/>
      <dgm:spPr/>
      <dgm:t>
        <a:bodyPr/>
        <a:lstStyle/>
        <a:p>
          <a:endParaRPr lang="en-US"/>
        </a:p>
      </dgm:t>
    </dgm:pt>
    <dgm:pt modelId="{CA6C0EBF-724A-44EC-AD00-0F1EA146FDA0}">
      <dgm:prSet/>
      <dgm:spPr/>
      <dgm:t>
        <a:bodyPr/>
        <a:lstStyle/>
        <a:p>
          <a:pPr rtl="0"/>
          <a:r>
            <a:rPr lang="en-US" dirty="0" smtClean="0"/>
            <a:t>Publish</a:t>
          </a:r>
          <a:endParaRPr lang="en-US" dirty="0"/>
        </a:p>
      </dgm:t>
    </dgm:pt>
    <dgm:pt modelId="{215656A8-9459-48DA-99D6-629993D3C816}" type="parTrans" cxnId="{A6B2DE30-1602-4E21-9CFB-02105A3BC9CA}">
      <dgm:prSet/>
      <dgm:spPr/>
      <dgm:t>
        <a:bodyPr/>
        <a:lstStyle/>
        <a:p>
          <a:endParaRPr lang="en-US"/>
        </a:p>
      </dgm:t>
    </dgm:pt>
    <dgm:pt modelId="{44F0AB9D-7D02-4139-8A65-411CC828F273}" type="sibTrans" cxnId="{A6B2DE30-1602-4E21-9CFB-02105A3BC9CA}">
      <dgm:prSet/>
      <dgm:spPr/>
      <dgm:t>
        <a:bodyPr/>
        <a:lstStyle/>
        <a:p>
          <a:endParaRPr lang="en-US"/>
        </a:p>
      </dgm:t>
    </dgm:pt>
    <dgm:pt modelId="{547309A7-177D-4F26-AC17-8DC95F2DA177}" type="pres">
      <dgm:prSet presAssocID="{E3F1E560-1D58-46AC-A991-5AE68ABFF549}" presName="CompostProcess" presStyleCnt="0">
        <dgm:presLayoutVars>
          <dgm:dir/>
          <dgm:resizeHandles val="exact"/>
        </dgm:presLayoutVars>
      </dgm:prSet>
      <dgm:spPr/>
      <dgm:t>
        <a:bodyPr/>
        <a:lstStyle/>
        <a:p>
          <a:endParaRPr lang="en-US"/>
        </a:p>
      </dgm:t>
    </dgm:pt>
    <dgm:pt modelId="{EE32FCF9-3EB6-43FA-896D-8E0CD86B8786}" type="pres">
      <dgm:prSet presAssocID="{E3F1E560-1D58-46AC-A991-5AE68ABFF549}" presName="arrow" presStyleLbl="bgShp" presStyleIdx="0" presStyleCnt="1" custLinFactNeighborX="-109" custLinFactNeighborY="-6734"/>
      <dgm:spPr/>
    </dgm:pt>
    <dgm:pt modelId="{14E9A3DF-5B83-4B5B-A9D6-30078FF4CC69}" type="pres">
      <dgm:prSet presAssocID="{E3F1E560-1D58-46AC-A991-5AE68ABFF549}" presName="linearProcess" presStyleCnt="0"/>
      <dgm:spPr/>
    </dgm:pt>
    <dgm:pt modelId="{2DA8FD90-0A1F-4E5E-9A66-9B338A8B157E}" type="pres">
      <dgm:prSet presAssocID="{ABD2AF27-6296-4C20-BE44-B7022034DB53}" presName="textNode" presStyleLbl="node1" presStyleIdx="0" presStyleCnt="6">
        <dgm:presLayoutVars>
          <dgm:bulletEnabled val="1"/>
        </dgm:presLayoutVars>
      </dgm:prSet>
      <dgm:spPr/>
      <dgm:t>
        <a:bodyPr/>
        <a:lstStyle/>
        <a:p>
          <a:endParaRPr lang="en-US"/>
        </a:p>
      </dgm:t>
    </dgm:pt>
    <dgm:pt modelId="{160101D1-EFE7-418A-A81E-9BC6298A56F4}" type="pres">
      <dgm:prSet presAssocID="{B00C011F-D249-4711-9BEB-3C8B491B15FE}" presName="sibTrans" presStyleCnt="0"/>
      <dgm:spPr/>
    </dgm:pt>
    <dgm:pt modelId="{63CB5BE8-7C43-409D-A202-892BC53BE15C}" type="pres">
      <dgm:prSet presAssocID="{0F15F644-34BB-4D54-AEE1-90AA7334932C}" presName="textNode" presStyleLbl="node1" presStyleIdx="1" presStyleCnt="6">
        <dgm:presLayoutVars>
          <dgm:bulletEnabled val="1"/>
        </dgm:presLayoutVars>
      </dgm:prSet>
      <dgm:spPr/>
      <dgm:t>
        <a:bodyPr/>
        <a:lstStyle/>
        <a:p>
          <a:endParaRPr lang="en-US"/>
        </a:p>
      </dgm:t>
    </dgm:pt>
    <dgm:pt modelId="{59AC0911-E0C1-4F36-8A4E-A956045E1EBE}" type="pres">
      <dgm:prSet presAssocID="{61F36711-A786-4550-983F-F11EA328F104}" presName="sibTrans" presStyleCnt="0"/>
      <dgm:spPr/>
    </dgm:pt>
    <dgm:pt modelId="{848E7DE4-96F7-4333-8B96-7424140E6403}" type="pres">
      <dgm:prSet presAssocID="{750BFE5D-77B0-464D-B658-79C86F8DEF0F}" presName="textNode" presStyleLbl="node1" presStyleIdx="2" presStyleCnt="6">
        <dgm:presLayoutVars>
          <dgm:bulletEnabled val="1"/>
        </dgm:presLayoutVars>
      </dgm:prSet>
      <dgm:spPr/>
      <dgm:t>
        <a:bodyPr/>
        <a:lstStyle/>
        <a:p>
          <a:endParaRPr lang="en-US"/>
        </a:p>
      </dgm:t>
    </dgm:pt>
    <dgm:pt modelId="{92847B5B-32B2-49E7-A7C4-57DFC44CE68E}" type="pres">
      <dgm:prSet presAssocID="{5A9D8C22-2F61-4008-869D-86C7DC3EB26A}" presName="sibTrans" presStyleCnt="0"/>
      <dgm:spPr/>
    </dgm:pt>
    <dgm:pt modelId="{289F7E7E-FE39-475D-ABE0-AC1FB99398DE}" type="pres">
      <dgm:prSet presAssocID="{B9484C95-4F3D-49B5-952A-F73AB96E686E}" presName="textNode" presStyleLbl="node1" presStyleIdx="3" presStyleCnt="6">
        <dgm:presLayoutVars>
          <dgm:bulletEnabled val="1"/>
        </dgm:presLayoutVars>
      </dgm:prSet>
      <dgm:spPr/>
      <dgm:t>
        <a:bodyPr/>
        <a:lstStyle/>
        <a:p>
          <a:endParaRPr lang="en-US"/>
        </a:p>
      </dgm:t>
    </dgm:pt>
    <dgm:pt modelId="{EE18BD62-C2E2-4F99-9944-78670867618A}" type="pres">
      <dgm:prSet presAssocID="{9B6CD209-EA85-4862-9B61-9FA794587558}" presName="sibTrans" presStyleCnt="0"/>
      <dgm:spPr/>
    </dgm:pt>
    <dgm:pt modelId="{63EC725D-0230-48FA-8B4A-84935DD3F853}" type="pres">
      <dgm:prSet presAssocID="{49239D14-3D73-406E-AF0A-9DB1F516D557}" presName="textNode" presStyleLbl="node1" presStyleIdx="4" presStyleCnt="6">
        <dgm:presLayoutVars>
          <dgm:bulletEnabled val="1"/>
        </dgm:presLayoutVars>
      </dgm:prSet>
      <dgm:spPr/>
      <dgm:t>
        <a:bodyPr/>
        <a:lstStyle/>
        <a:p>
          <a:endParaRPr lang="en-US"/>
        </a:p>
      </dgm:t>
    </dgm:pt>
    <dgm:pt modelId="{91B6FA2E-A109-45F7-B313-1A45AA0EA589}" type="pres">
      <dgm:prSet presAssocID="{7214377D-AD5D-4858-9EA7-6CCAC1477384}" presName="sibTrans" presStyleCnt="0"/>
      <dgm:spPr/>
    </dgm:pt>
    <dgm:pt modelId="{190F35C3-7660-4572-AEBC-89C365FF3BFB}" type="pres">
      <dgm:prSet presAssocID="{CA6C0EBF-724A-44EC-AD00-0F1EA146FDA0}" presName="textNode" presStyleLbl="node1" presStyleIdx="5" presStyleCnt="6">
        <dgm:presLayoutVars>
          <dgm:bulletEnabled val="1"/>
        </dgm:presLayoutVars>
      </dgm:prSet>
      <dgm:spPr/>
      <dgm:t>
        <a:bodyPr/>
        <a:lstStyle/>
        <a:p>
          <a:endParaRPr lang="en-US"/>
        </a:p>
      </dgm:t>
    </dgm:pt>
  </dgm:ptLst>
  <dgm:cxnLst>
    <dgm:cxn modelId="{18EB09B7-B2F7-42E0-9990-47167CFBD619}" srcId="{E3F1E560-1D58-46AC-A991-5AE68ABFF549}" destId="{49239D14-3D73-406E-AF0A-9DB1F516D557}" srcOrd="4" destOrd="0" parTransId="{B949EB71-150C-45C7-99D5-6553692DC472}" sibTransId="{7214377D-AD5D-4858-9EA7-6CCAC1477384}"/>
    <dgm:cxn modelId="{D1A2086B-8660-4278-89C4-6D785C73A8DC}" srcId="{E3F1E560-1D58-46AC-A991-5AE68ABFF549}" destId="{750BFE5D-77B0-464D-B658-79C86F8DEF0F}" srcOrd="2" destOrd="0" parTransId="{BFBBBD78-8A04-4433-8ADB-F069D66B48CF}" sibTransId="{5A9D8C22-2F61-4008-869D-86C7DC3EB26A}"/>
    <dgm:cxn modelId="{3A82C4DC-7F74-440A-89D2-9033BB049C9C}" type="presOf" srcId="{B9484C95-4F3D-49B5-952A-F73AB96E686E}" destId="{289F7E7E-FE39-475D-ABE0-AC1FB99398DE}" srcOrd="0" destOrd="0" presId="urn:microsoft.com/office/officeart/2005/8/layout/hProcess9"/>
    <dgm:cxn modelId="{64B2563F-CABD-4388-9226-56B9302F8F5F}" type="presOf" srcId="{0F15F644-34BB-4D54-AEE1-90AA7334932C}" destId="{63CB5BE8-7C43-409D-A202-892BC53BE15C}" srcOrd="0" destOrd="0" presId="urn:microsoft.com/office/officeart/2005/8/layout/hProcess9"/>
    <dgm:cxn modelId="{5C13B78E-9F46-497B-90F8-4CDD7FB8903E}" type="presOf" srcId="{ABD2AF27-6296-4C20-BE44-B7022034DB53}" destId="{2DA8FD90-0A1F-4E5E-9A66-9B338A8B157E}" srcOrd="0" destOrd="0" presId="urn:microsoft.com/office/officeart/2005/8/layout/hProcess9"/>
    <dgm:cxn modelId="{0B91BEFB-C6B3-469A-9DDE-394FC001F594}" type="presOf" srcId="{750BFE5D-77B0-464D-B658-79C86F8DEF0F}" destId="{848E7DE4-96F7-4333-8B96-7424140E6403}" srcOrd="0" destOrd="0" presId="urn:microsoft.com/office/officeart/2005/8/layout/hProcess9"/>
    <dgm:cxn modelId="{A6B2DE30-1602-4E21-9CFB-02105A3BC9CA}" srcId="{E3F1E560-1D58-46AC-A991-5AE68ABFF549}" destId="{CA6C0EBF-724A-44EC-AD00-0F1EA146FDA0}" srcOrd="5" destOrd="0" parTransId="{215656A8-9459-48DA-99D6-629993D3C816}" sibTransId="{44F0AB9D-7D02-4139-8A65-411CC828F273}"/>
    <dgm:cxn modelId="{1246A85D-0F4D-4DC2-9D2A-8100052D1B98}" type="presOf" srcId="{CA6C0EBF-724A-44EC-AD00-0F1EA146FDA0}" destId="{190F35C3-7660-4572-AEBC-89C365FF3BFB}" srcOrd="0" destOrd="0" presId="urn:microsoft.com/office/officeart/2005/8/layout/hProcess9"/>
    <dgm:cxn modelId="{2A0C3A7D-D739-4B79-88CE-53BADC6DFC28}" srcId="{E3F1E560-1D58-46AC-A991-5AE68ABFF549}" destId="{ABD2AF27-6296-4C20-BE44-B7022034DB53}" srcOrd="0" destOrd="0" parTransId="{F4485B32-BD82-4D7F-BB10-E76F3B798047}" sibTransId="{B00C011F-D249-4711-9BEB-3C8B491B15FE}"/>
    <dgm:cxn modelId="{20A728A8-1CF6-4D35-9758-52CCF1D6FE54}" type="presOf" srcId="{E3F1E560-1D58-46AC-A991-5AE68ABFF549}" destId="{547309A7-177D-4F26-AC17-8DC95F2DA177}" srcOrd="0" destOrd="0" presId="urn:microsoft.com/office/officeart/2005/8/layout/hProcess9"/>
    <dgm:cxn modelId="{735182C4-BABE-4654-8074-3DEE65B69571}" srcId="{E3F1E560-1D58-46AC-A991-5AE68ABFF549}" destId="{B9484C95-4F3D-49B5-952A-F73AB96E686E}" srcOrd="3" destOrd="0" parTransId="{0AD33AE2-DABB-40DA-92AC-60F79B44E469}" sibTransId="{9B6CD209-EA85-4862-9B61-9FA794587558}"/>
    <dgm:cxn modelId="{AAD71C6F-4547-4C21-9CDE-F03CAC28E9BA}" type="presOf" srcId="{49239D14-3D73-406E-AF0A-9DB1F516D557}" destId="{63EC725D-0230-48FA-8B4A-84935DD3F853}" srcOrd="0" destOrd="0" presId="urn:microsoft.com/office/officeart/2005/8/layout/hProcess9"/>
    <dgm:cxn modelId="{D1B86B47-4B04-42B2-B436-3C470FADABF0}" srcId="{E3F1E560-1D58-46AC-A991-5AE68ABFF549}" destId="{0F15F644-34BB-4D54-AEE1-90AA7334932C}" srcOrd="1" destOrd="0" parTransId="{18FDF437-70B0-4F1E-A164-45E40BD4AAE4}" sibTransId="{61F36711-A786-4550-983F-F11EA328F104}"/>
    <dgm:cxn modelId="{92D9E8AE-0F00-48FD-B305-24328055D7BE}" type="presParOf" srcId="{547309A7-177D-4F26-AC17-8DC95F2DA177}" destId="{EE32FCF9-3EB6-43FA-896D-8E0CD86B8786}" srcOrd="0" destOrd="0" presId="urn:microsoft.com/office/officeart/2005/8/layout/hProcess9"/>
    <dgm:cxn modelId="{C46AFB12-DA0E-47D8-A4E8-858FD2ABF11D}" type="presParOf" srcId="{547309A7-177D-4F26-AC17-8DC95F2DA177}" destId="{14E9A3DF-5B83-4B5B-A9D6-30078FF4CC69}" srcOrd="1" destOrd="0" presId="urn:microsoft.com/office/officeart/2005/8/layout/hProcess9"/>
    <dgm:cxn modelId="{6ACFBA5E-23C4-4E04-8365-49FBA4B2CA66}" type="presParOf" srcId="{14E9A3DF-5B83-4B5B-A9D6-30078FF4CC69}" destId="{2DA8FD90-0A1F-4E5E-9A66-9B338A8B157E}" srcOrd="0" destOrd="0" presId="urn:microsoft.com/office/officeart/2005/8/layout/hProcess9"/>
    <dgm:cxn modelId="{4A94AB90-C878-4489-8C5D-5E06D31090DD}" type="presParOf" srcId="{14E9A3DF-5B83-4B5B-A9D6-30078FF4CC69}" destId="{160101D1-EFE7-418A-A81E-9BC6298A56F4}" srcOrd="1" destOrd="0" presId="urn:microsoft.com/office/officeart/2005/8/layout/hProcess9"/>
    <dgm:cxn modelId="{D84A2A8C-AC34-4885-8C4C-8F4EAC991E12}" type="presParOf" srcId="{14E9A3DF-5B83-4B5B-A9D6-30078FF4CC69}" destId="{63CB5BE8-7C43-409D-A202-892BC53BE15C}" srcOrd="2" destOrd="0" presId="urn:microsoft.com/office/officeart/2005/8/layout/hProcess9"/>
    <dgm:cxn modelId="{98E745FF-C3E5-4616-AC7D-8CB586FF9ED3}" type="presParOf" srcId="{14E9A3DF-5B83-4B5B-A9D6-30078FF4CC69}" destId="{59AC0911-E0C1-4F36-8A4E-A956045E1EBE}" srcOrd="3" destOrd="0" presId="urn:microsoft.com/office/officeart/2005/8/layout/hProcess9"/>
    <dgm:cxn modelId="{37613EE3-3E62-4A18-920C-5FC62C932A62}" type="presParOf" srcId="{14E9A3DF-5B83-4B5B-A9D6-30078FF4CC69}" destId="{848E7DE4-96F7-4333-8B96-7424140E6403}" srcOrd="4" destOrd="0" presId="urn:microsoft.com/office/officeart/2005/8/layout/hProcess9"/>
    <dgm:cxn modelId="{D6BA94E1-E5E8-479D-B3DC-62B30634578B}" type="presParOf" srcId="{14E9A3DF-5B83-4B5B-A9D6-30078FF4CC69}" destId="{92847B5B-32B2-49E7-A7C4-57DFC44CE68E}" srcOrd="5" destOrd="0" presId="urn:microsoft.com/office/officeart/2005/8/layout/hProcess9"/>
    <dgm:cxn modelId="{42A5FB40-9231-4F52-95BC-4A4F3EC2493B}" type="presParOf" srcId="{14E9A3DF-5B83-4B5B-A9D6-30078FF4CC69}" destId="{289F7E7E-FE39-475D-ABE0-AC1FB99398DE}" srcOrd="6" destOrd="0" presId="urn:microsoft.com/office/officeart/2005/8/layout/hProcess9"/>
    <dgm:cxn modelId="{2A9491EE-E37D-475E-8C1F-646FD936F07A}" type="presParOf" srcId="{14E9A3DF-5B83-4B5B-A9D6-30078FF4CC69}" destId="{EE18BD62-C2E2-4F99-9944-78670867618A}" srcOrd="7" destOrd="0" presId="urn:microsoft.com/office/officeart/2005/8/layout/hProcess9"/>
    <dgm:cxn modelId="{1CC7CB13-ADA7-477F-A474-803E809FB516}" type="presParOf" srcId="{14E9A3DF-5B83-4B5B-A9D6-30078FF4CC69}" destId="{63EC725D-0230-48FA-8B4A-84935DD3F853}" srcOrd="8" destOrd="0" presId="urn:microsoft.com/office/officeart/2005/8/layout/hProcess9"/>
    <dgm:cxn modelId="{87FB16B2-E0DE-4F5B-A946-363B997BA702}" type="presParOf" srcId="{14E9A3DF-5B83-4B5B-A9D6-30078FF4CC69}" destId="{91B6FA2E-A109-45F7-B313-1A45AA0EA589}" srcOrd="9" destOrd="0" presId="urn:microsoft.com/office/officeart/2005/8/layout/hProcess9"/>
    <dgm:cxn modelId="{4A4B9191-DA65-4B44-9B98-91D8F6CA235E}" type="presParOf" srcId="{14E9A3DF-5B83-4B5B-A9D6-30078FF4CC69}" destId="{190F35C3-7660-4572-AEBC-89C365FF3BF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F1E560-1D58-46AC-A991-5AE68ABFF54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BD2AF27-6296-4C20-BE44-B7022034DB53}">
      <dgm:prSet/>
      <dgm:spPr/>
      <dgm:t>
        <a:bodyPr/>
        <a:lstStyle/>
        <a:p>
          <a:pPr rtl="0"/>
          <a:r>
            <a:rPr lang="en-US" dirty="0" smtClean="0"/>
            <a:t>Screen </a:t>
          </a:r>
          <a:r>
            <a:rPr lang="en-US" dirty="0" err="1" smtClean="0"/>
            <a:t>PowerPath</a:t>
          </a:r>
          <a:r>
            <a:rPr lang="en-US" dirty="0" smtClean="0"/>
            <a:t> to identify patients</a:t>
          </a:r>
          <a:endParaRPr lang="en-US" dirty="0"/>
        </a:p>
      </dgm:t>
    </dgm:pt>
    <dgm:pt modelId="{F4485B32-BD82-4D7F-BB10-E76F3B798047}" type="parTrans" cxnId="{2A0C3A7D-D739-4B79-88CE-53BADC6DFC28}">
      <dgm:prSet/>
      <dgm:spPr/>
      <dgm:t>
        <a:bodyPr/>
        <a:lstStyle/>
        <a:p>
          <a:endParaRPr lang="en-US"/>
        </a:p>
      </dgm:t>
    </dgm:pt>
    <dgm:pt modelId="{B00C011F-D249-4711-9BEB-3C8B491B15FE}" type="sibTrans" cxnId="{2A0C3A7D-D739-4B79-88CE-53BADC6DFC28}">
      <dgm:prSet/>
      <dgm:spPr/>
      <dgm:t>
        <a:bodyPr/>
        <a:lstStyle/>
        <a:p>
          <a:endParaRPr lang="en-US"/>
        </a:p>
      </dgm:t>
    </dgm:pt>
    <dgm:pt modelId="{0F15F644-34BB-4D54-AEE1-90AA7334932C}">
      <dgm:prSet/>
      <dgm:spPr/>
      <dgm:t>
        <a:bodyPr/>
        <a:lstStyle/>
        <a:p>
          <a:pPr rtl="0"/>
          <a:r>
            <a:rPr lang="en-US" smtClean="0"/>
            <a:t>Pick eligible cases</a:t>
          </a:r>
          <a:endParaRPr lang="en-US"/>
        </a:p>
      </dgm:t>
    </dgm:pt>
    <dgm:pt modelId="{18FDF437-70B0-4F1E-A164-45E40BD4AAE4}" type="parTrans" cxnId="{D1B86B47-4B04-42B2-B436-3C470FADABF0}">
      <dgm:prSet/>
      <dgm:spPr/>
      <dgm:t>
        <a:bodyPr/>
        <a:lstStyle/>
        <a:p>
          <a:endParaRPr lang="en-US"/>
        </a:p>
      </dgm:t>
    </dgm:pt>
    <dgm:pt modelId="{61F36711-A786-4550-983F-F11EA328F104}" type="sibTrans" cxnId="{D1B86B47-4B04-42B2-B436-3C470FADABF0}">
      <dgm:prSet/>
      <dgm:spPr/>
      <dgm:t>
        <a:bodyPr/>
        <a:lstStyle/>
        <a:p>
          <a:endParaRPr lang="en-US"/>
        </a:p>
      </dgm:t>
    </dgm:pt>
    <dgm:pt modelId="{750BFE5D-77B0-464D-B658-79C86F8DEF0F}">
      <dgm:prSet/>
      <dgm:spPr/>
      <dgm:t>
        <a:bodyPr/>
        <a:lstStyle/>
        <a:p>
          <a:pPr rtl="0"/>
          <a:r>
            <a:rPr lang="en-US" dirty="0" smtClean="0"/>
            <a:t>Request the specimens</a:t>
          </a:r>
        </a:p>
        <a:p>
          <a:pPr rtl="0"/>
          <a:r>
            <a:rPr lang="en-US" dirty="0" smtClean="0"/>
            <a:t>(e.g., from </a:t>
          </a:r>
          <a:r>
            <a:rPr lang="en-US" dirty="0" err="1" smtClean="0"/>
            <a:t>NWBioTrust</a:t>
          </a:r>
          <a:r>
            <a:rPr lang="en-US" dirty="0" smtClean="0"/>
            <a:t>)</a:t>
          </a:r>
          <a:endParaRPr lang="en-US" dirty="0"/>
        </a:p>
      </dgm:t>
    </dgm:pt>
    <dgm:pt modelId="{BFBBBD78-8A04-4433-8ADB-F069D66B48CF}" type="parTrans" cxnId="{D1A2086B-8660-4278-89C4-6D785C73A8DC}">
      <dgm:prSet/>
      <dgm:spPr/>
      <dgm:t>
        <a:bodyPr/>
        <a:lstStyle/>
        <a:p>
          <a:endParaRPr lang="en-US"/>
        </a:p>
      </dgm:t>
    </dgm:pt>
    <dgm:pt modelId="{5A9D8C22-2F61-4008-869D-86C7DC3EB26A}" type="sibTrans" cxnId="{D1A2086B-8660-4278-89C4-6D785C73A8DC}">
      <dgm:prSet/>
      <dgm:spPr/>
      <dgm:t>
        <a:bodyPr/>
        <a:lstStyle/>
        <a:p>
          <a:endParaRPr lang="en-US"/>
        </a:p>
      </dgm:t>
    </dgm:pt>
    <dgm:pt modelId="{B9484C95-4F3D-49B5-952A-F73AB96E686E}">
      <dgm:prSet/>
      <dgm:spPr/>
      <dgm:t>
        <a:bodyPr/>
        <a:lstStyle/>
        <a:p>
          <a:pPr rtl="0"/>
          <a:r>
            <a:rPr lang="en-US" dirty="0" smtClean="0"/>
            <a:t>Compare standard of care method with investigational method</a:t>
          </a:r>
          <a:endParaRPr lang="en-US" dirty="0"/>
        </a:p>
      </dgm:t>
    </dgm:pt>
    <dgm:pt modelId="{0AD33AE2-DABB-40DA-92AC-60F79B44E469}" type="parTrans" cxnId="{735182C4-BABE-4654-8074-3DEE65B69571}">
      <dgm:prSet/>
      <dgm:spPr/>
      <dgm:t>
        <a:bodyPr/>
        <a:lstStyle/>
        <a:p>
          <a:endParaRPr lang="en-US"/>
        </a:p>
      </dgm:t>
    </dgm:pt>
    <dgm:pt modelId="{9B6CD209-EA85-4862-9B61-9FA794587558}" type="sibTrans" cxnId="{735182C4-BABE-4654-8074-3DEE65B69571}">
      <dgm:prSet/>
      <dgm:spPr/>
      <dgm:t>
        <a:bodyPr/>
        <a:lstStyle/>
        <a:p>
          <a:endParaRPr lang="en-US"/>
        </a:p>
      </dgm:t>
    </dgm:pt>
    <dgm:pt modelId="{49239D14-3D73-406E-AF0A-9DB1F516D557}">
      <dgm:prSet/>
      <dgm:spPr/>
      <dgm:t>
        <a:bodyPr/>
        <a:lstStyle/>
        <a:p>
          <a:pPr rtl="0"/>
          <a:r>
            <a:rPr lang="en-US" dirty="0" smtClean="0"/>
            <a:t>Correlate patient outcomes (e.g., EMRs over time) with 2 methodologies</a:t>
          </a:r>
          <a:endParaRPr lang="en-US" dirty="0"/>
        </a:p>
      </dgm:t>
    </dgm:pt>
    <dgm:pt modelId="{B949EB71-150C-45C7-99D5-6553692DC472}" type="parTrans" cxnId="{18EB09B7-B2F7-42E0-9990-47167CFBD619}">
      <dgm:prSet/>
      <dgm:spPr/>
      <dgm:t>
        <a:bodyPr/>
        <a:lstStyle/>
        <a:p>
          <a:endParaRPr lang="en-US"/>
        </a:p>
      </dgm:t>
    </dgm:pt>
    <dgm:pt modelId="{7214377D-AD5D-4858-9EA7-6CCAC1477384}" type="sibTrans" cxnId="{18EB09B7-B2F7-42E0-9990-47167CFBD619}">
      <dgm:prSet/>
      <dgm:spPr/>
      <dgm:t>
        <a:bodyPr/>
        <a:lstStyle/>
        <a:p>
          <a:endParaRPr lang="en-US"/>
        </a:p>
      </dgm:t>
    </dgm:pt>
    <dgm:pt modelId="{CA6C0EBF-724A-44EC-AD00-0F1EA146FDA0}">
      <dgm:prSet/>
      <dgm:spPr/>
      <dgm:t>
        <a:bodyPr/>
        <a:lstStyle/>
        <a:p>
          <a:pPr rtl="0"/>
          <a:r>
            <a:rPr lang="en-US" dirty="0" smtClean="0"/>
            <a:t>Publish</a:t>
          </a:r>
          <a:endParaRPr lang="en-US" dirty="0"/>
        </a:p>
      </dgm:t>
    </dgm:pt>
    <dgm:pt modelId="{215656A8-9459-48DA-99D6-629993D3C816}" type="parTrans" cxnId="{A6B2DE30-1602-4E21-9CFB-02105A3BC9CA}">
      <dgm:prSet/>
      <dgm:spPr/>
      <dgm:t>
        <a:bodyPr/>
        <a:lstStyle/>
        <a:p>
          <a:endParaRPr lang="en-US"/>
        </a:p>
      </dgm:t>
    </dgm:pt>
    <dgm:pt modelId="{44F0AB9D-7D02-4139-8A65-411CC828F273}" type="sibTrans" cxnId="{A6B2DE30-1602-4E21-9CFB-02105A3BC9CA}">
      <dgm:prSet/>
      <dgm:spPr/>
      <dgm:t>
        <a:bodyPr/>
        <a:lstStyle/>
        <a:p>
          <a:endParaRPr lang="en-US"/>
        </a:p>
      </dgm:t>
    </dgm:pt>
    <dgm:pt modelId="{547309A7-177D-4F26-AC17-8DC95F2DA177}" type="pres">
      <dgm:prSet presAssocID="{E3F1E560-1D58-46AC-A991-5AE68ABFF549}" presName="CompostProcess" presStyleCnt="0">
        <dgm:presLayoutVars>
          <dgm:dir/>
          <dgm:resizeHandles val="exact"/>
        </dgm:presLayoutVars>
      </dgm:prSet>
      <dgm:spPr/>
      <dgm:t>
        <a:bodyPr/>
        <a:lstStyle/>
        <a:p>
          <a:endParaRPr lang="en-US"/>
        </a:p>
      </dgm:t>
    </dgm:pt>
    <dgm:pt modelId="{EE32FCF9-3EB6-43FA-896D-8E0CD86B8786}" type="pres">
      <dgm:prSet presAssocID="{E3F1E560-1D58-46AC-A991-5AE68ABFF549}" presName="arrow" presStyleLbl="bgShp" presStyleIdx="0" presStyleCnt="1" custLinFactNeighborX="-109" custLinFactNeighborY="-6734"/>
      <dgm:spPr/>
    </dgm:pt>
    <dgm:pt modelId="{14E9A3DF-5B83-4B5B-A9D6-30078FF4CC69}" type="pres">
      <dgm:prSet presAssocID="{E3F1E560-1D58-46AC-A991-5AE68ABFF549}" presName="linearProcess" presStyleCnt="0"/>
      <dgm:spPr/>
    </dgm:pt>
    <dgm:pt modelId="{2DA8FD90-0A1F-4E5E-9A66-9B338A8B157E}" type="pres">
      <dgm:prSet presAssocID="{ABD2AF27-6296-4C20-BE44-B7022034DB53}" presName="textNode" presStyleLbl="node1" presStyleIdx="0" presStyleCnt="6">
        <dgm:presLayoutVars>
          <dgm:bulletEnabled val="1"/>
        </dgm:presLayoutVars>
      </dgm:prSet>
      <dgm:spPr/>
      <dgm:t>
        <a:bodyPr/>
        <a:lstStyle/>
        <a:p>
          <a:endParaRPr lang="en-US"/>
        </a:p>
      </dgm:t>
    </dgm:pt>
    <dgm:pt modelId="{160101D1-EFE7-418A-A81E-9BC6298A56F4}" type="pres">
      <dgm:prSet presAssocID="{B00C011F-D249-4711-9BEB-3C8B491B15FE}" presName="sibTrans" presStyleCnt="0"/>
      <dgm:spPr/>
    </dgm:pt>
    <dgm:pt modelId="{63CB5BE8-7C43-409D-A202-892BC53BE15C}" type="pres">
      <dgm:prSet presAssocID="{0F15F644-34BB-4D54-AEE1-90AA7334932C}" presName="textNode" presStyleLbl="node1" presStyleIdx="1" presStyleCnt="6">
        <dgm:presLayoutVars>
          <dgm:bulletEnabled val="1"/>
        </dgm:presLayoutVars>
      </dgm:prSet>
      <dgm:spPr/>
      <dgm:t>
        <a:bodyPr/>
        <a:lstStyle/>
        <a:p>
          <a:endParaRPr lang="en-US"/>
        </a:p>
      </dgm:t>
    </dgm:pt>
    <dgm:pt modelId="{59AC0911-E0C1-4F36-8A4E-A956045E1EBE}" type="pres">
      <dgm:prSet presAssocID="{61F36711-A786-4550-983F-F11EA328F104}" presName="sibTrans" presStyleCnt="0"/>
      <dgm:spPr/>
    </dgm:pt>
    <dgm:pt modelId="{848E7DE4-96F7-4333-8B96-7424140E6403}" type="pres">
      <dgm:prSet presAssocID="{750BFE5D-77B0-464D-B658-79C86F8DEF0F}" presName="textNode" presStyleLbl="node1" presStyleIdx="2" presStyleCnt="6">
        <dgm:presLayoutVars>
          <dgm:bulletEnabled val="1"/>
        </dgm:presLayoutVars>
      </dgm:prSet>
      <dgm:spPr/>
      <dgm:t>
        <a:bodyPr/>
        <a:lstStyle/>
        <a:p>
          <a:endParaRPr lang="en-US"/>
        </a:p>
      </dgm:t>
    </dgm:pt>
    <dgm:pt modelId="{92847B5B-32B2-49E7-A7C4-57DFC44CE68E}" type="pres">
      <dgm:prSet presAssocID="{5A9D8C22-2F61-4008-869D-86C7DC3EB26A}" presName="sibTrans" presStyleCnt="0"/>
      <dgm:spPr/>
    </dgm:pt>
    <dgm:pt modelId="{289F7E7E-FE39-475D-ABE0-AC1FB99398DE}" type="pres">
      <dgm:prSet presAssocID="{B9484C95-4F3D-49B5-952A-F73AB96E686E}" presName="textNode" presStyleLbl="node1" presStyleIdx="3" presStyleCnt="6">
        <dgm:presLayoutVars>
          <dgm:bulletEnabled val="1"/>
        </dgm:presLayoutVars>
      </dgm:prSet>
      <dgm:spPr/>
      <dgm:t>
        <a:bodyPr/>
        <a:lstStyle/>
        <a:p>
          <a:endParaRPr lang="en-US"/>
        </a:p>
      </dgm:t>
    </dgm:pt>
    <dgm:pt modelId="{EE18BD62-C2E2-4F99-9944-78670867618A}" type="pres">
      <dgm:prSet presAssocID="{9B6CD209-EA85-4862-9B61-9FA794587558}" presName="sibTrans" presStyleCnt="0"/>
      <dgm:spPr/>
    </dgm:pt>
    <dgm:pt modelId="{63EC725D-0230-48FA-8B4A-84935DD3F853}" type="pres">
      <dgm:prSet presAssocID="{49239D14-3D73-406E-AF0A-9DB1F516D557}" presName="textNode" presStyleLbl="node1" presStyleIdx="4" presStyleCnt="6">
        <dgm:presLayoutVars>
          <dgm:bulletEnabled val="1"/>
        </dgm:presLayoutVars>
      </dgm:prSet>
      <dgm:spPr/>
      <dgm:t>
        <a:bodyPr/>
        <a:lstStyle/>
        <a:p>
          <a:endParaRPr lang="en-US"/>
        </a:p>
      </dgm:t>
    </dgm:pt>
    <dgm:pt modelId="{91B6FA2E-A109-45F7-B313-1A45AA0EA589}" type="pres">
      <dgm:prSet presAssocID="{7214377D-AD5D-4858-9EA7-6CCAC1477384}" presName="sibTrans" presStyleCnt="0"/>
      <dgm:spPr/>
    </dgm:pt>
    <dgm:pt modelId="{190F35C3-7660-4572-AEBC-89C365FF3BFB}" type="pres">
      <dgm:prSet presAssocID="{CA6C0EBF-724A-44EC-AD00-0F1EA146FDA0}" presName="textNode" presStyleLbl="node1" presStyleIdx="5" presStyleCnt="6">
        <dgm:presLayoutVars>
          <dgm:bulletEnabled val="1"/>
        </dgm:presLayoutVars>
      </dgm:prSet>
      <dgm:spPr/>
      <dgm:t>
        <a:bodyPr/>
        <a:lstStyle/>
        <a:p>
          <a:endParaRPr lang="en-US"/>
        </a:p>
      </dgm:t>
    </dgm:pt>
  </dgm:ptLst>
  <dgm:cxnLst>
    <dgm:cxn modelId="{A492C737-B4B9-4B9B-A4F3-A5820FBF3ED1}" type="presOf" srcId="{B9484C95-4F3D-49B5-952A-F73AB96E686E}" destId="{289F7E7E-FE39-475D-ABE0-AC1FB99398DE}" srcOrd="0" destOrd="0" presId="urn:microsoft.com/office/officeart/2005/8/layout/hProcess9"/>
    <dgm:cxn modelId="{CAA86678-C04E-4DEE-8195-04494E1DEFC2}" type="presOf" srcId="{49239D14-3D73-406E-AF0A-9DB1F516D557}" destId="{63EC725D-0230-48FA-8B4A-84935DD3F853}" srcOrd="0" destOrd="0" presId="urn:microsoft.com/office/officeart/2005/8/layout/hProcess9"/>
    <dgm:cxn modelId="{18EB09B7-B2F7-42E0-9990-47167CFBD619}" srcId="{E3F1E560-1D58-46AC-A991-5AE68ABFF549}" destId="{49239D14-3D73-406E-AF0A-9DB1F516D557}" srcOrd="4" destOrd="0" parTransId="{B949EB71-150C-45C7-99D5-6553692DC472}" sibTransId="{7214377D-AD5D-4858-9EA7-6CCAC1477384}"/>
    <dgm:cxn modelId="{D1A2086B-8660-4278-89C4-6D785C73A8DC}" srcId="{E3F1E560-1D58-46AC-A991-5AE68ABFF549}" destId="{750BFE5D-77B0-464D-B658-79C86F8DEF0F}" srcOrd="2" destOrd="0" parTransId="{BFBBBD78-8A04-4433-8ADB-F069D66B48CF}" sibTransId="{5A9D8C22-2F61-4008-869D-86C7DC3EB26A}"/>
    <dgm:cxn modelId="{4C876C7D-B559-45EB-89D1-5C1328AF38DE}" type="presOf" srcId="{ABD2AF27-6296-4C20-BE44-B7022034DB53}" destId="{2DA8FD90-0A1F-4E5E-9A66-9B338A8B157E}" srcOrd="0" destOrd="0" presId="urn:microsoft.com/office/officeart/2005/8/layout/hProcess9"/>
    <dgm:cxn modelId="{77A5336C-829C-4642-BD81-AC2A584AA5FA}" type="presOf" srcId="{E3F1E560-1D58-46AC-A991-5AE68ABFF549}" destId="{547309A7-177D-4F26-AC17-8DC95F2DA177}" srcOrd="0" destOrd="0" presId="urn:microsoft.com/office/officeart/2005/8/layout/hProcess9"/>
    <dgm:cxn modelId="{A6B2DE30-1602-4E21-9CFB-02105A3BC9CA}" srcId="{E3F1E560-1D58-46AC-A991-5AE68ABFF549}" destId="{CA6C0EBF-724A-44EC-AD00-0F1EA146FDA0}" srcOrd="5" destOrd="0" parTransId="{215656A8-9459-48DA-99D6-629993D3C816}" sibTransId="{44F0AB9D-7D02-4139-8A65-411CC828F273}"/>
    <dgm:cxn modelId="{2A0C3A7D-D739-4B79-88CE-53BADC6DFC28}" srcId="{E3F1E560-1D58-46AC-A991-5AE68ABFF549}" destId="{ABD2AF27-6296-4C20-BE44-B7022034DB53}" srcOrd="0" destOrd="0" parTransId="{F4485B32-BD82-4D7F-BB10-E76F3B798047}" sibTransId="{B00C011F-D249-4711-9BEB-3C8B491B15FE}"/>
    <dgm:cxn modelId="{FE60E3EE-4DD5-4DBB-A2A3-0380BACF869C}" type="presOf" srcId="{0F15F644-34BB-4D54-AEE1-90AA7334932C}" destId="{63CB5BE8-7C43-409D-A202-892BC53BE15C}" srcOrd="0" destOrd="0" presId="urn:microsoft.com/office/officeart/2005/8/layout/hProcess9"/>
    <dgm:cxn modelId="{735182C4-BABE-4654-8074-3DEE65B69571}" srcId="{E3F1E560-1D58-46AC-A991-5AE68ABFF549}" destId="{B9484C95-4F3D-49B5-952A-F73AB96E686E}" srcOrd="3" destOrd="0" parTransId="{0AD33AE2-DABB-40DA-92AC-60F79B44E469}" sibTransId="{9B6CD209-EA85-4862-9B61-9FA794587558}"/>
    <dgm:cxn modelId="{12146B32-80B3-4BED-AF9C-F6521DE94290}" type="presOf" srcId="{750BFE5D-77B0-464D-B658-79C86F8DEF0F}" destId="{848E7DE4-96F7-4333-8B96-7424140E6403}" srcOrd="0" destOrd="0" presId="urn:microsoft.com/office/officeart/2005/8/layout/hProcess9"/>
    <dgm:cxn modelId="{4D5DA4AE-BC85-4C02-9A21-C2A934E3EE66}" type="presOf" srcId="{CA6C0EBF-724A-44EC-AD00-0F1EA146FDA0}" destId="{190F35C3-7660-4572-AEBC-89C365FF3BFB}" srcOrd="0" destOrd="0" presId="urn:microsoft.com/office/officeart/2005/8/layout/hProcess9"/>
    <dgm:cxn modelId="{D1B86B47-4B04-42B2-B436-3C470FADABF0}" srcId="{E3F1E560-1D58-46AC-A991-5AE68ABFF549}" destId="{0F15F644-34BB-4D54-AEE1-90AA7334932C}" srcOrd="1" destOrd="0" parTransId="{18FDF437-70B0-4F1E-A164-45E40BD4AAE4}" sibTransId="{61F36711-A786-4550-983F-F11EA328F104}"/>
    <dgm:cxn modelId="{3D14354F-89C5-446F-BD82-D712E175F9CF}" type="presParOf" srcId="{547309A7-177D-4F26-AC17-8DC95F2DA177}" destId="{EE32FCF9-3EB6-43FA-896D-8E0CD86B8786}" srcOrd="0" destOrd="0" presId="urn:microsoft.com/office/officeart/2005/8/layout/hProcess9"/>
    <dgm:cxn modelId="{84D5769F-5E30-453E-908E-A9AEDA128FA1}" type="presParOf" srcId="{547309A7-177D-4F26-AC17-8DC95F2DA177}" destId="{14E9A3DF-5B83-4B5B-A9D6-30078FF4CC69}" srcOrd="1" destOrd="0" presId="urn:microsoft.com/office/officeart/2005/8/layout/hProcess9"/>
    <dgm:cxn modelId="{AD4B54D5-7761-41BE-A6BD-E557F7476764}" type="presParOf" srcId="{14E9A3DF-5B83-4B5B-A9D6-30078FF4CC69}" destId="{2DA8FD90-0A1F-4E5E-9A66-9B338A8B157E}" srcOrd="0" destOrd="0" presId="urn:microsoft.com/office/officeart/2005/8/layout/hProcess9"/>
    <dgm:cxn modelId="{C8BCF015-7096-4F4C-9F5F-F81115A3BF27}" type="presParOf" srcId="{14E9A3DF-5B83-4B5B-A9D6-30078FF4CC69}" destId="{160101D1-EFE7-418A-A81E-9BC6298A56F4}" srcOrd="1" destOrd="0" presId="urn:microsoft.com/office/officeart/2005/8/layout/hProcess9"/>
    <dgm:cxn modelId="{4E91C76F-79FB-4F87-BD16-32C4A5596DE8}" type="presParOf" srcId="{14E9A3DF-5B83-4B5B-A9D6-30078FF4CC69}" destId="{63CB5BE8-7C43-409D-A202-892BC53BE15C}" srcOrd="2" destOrd="0" presId="urn:microsoft.com/office/officeart/2005/8/layout/hProcess9"/>
    <dgm:cxn modelId="{B431BC38-B29C-4D6B-B018-4A2BDAB50A11}" type="presParOf" srcId="{14E9A3DF-5B83-4B5B-A9D6-30078FF4CC69}" destId="{59AC0911-E0C1-4F36-8A4E-A956045E1EBE}" srcOrd="3" destOrd="0" presId="urn:microsoft.com/office/officeart/2005/8/layout/hProcess9"/>
    <dgm:cxn modelId="{832516B1-515F-4532-9004-9CC3D51F40E4}" type="presParOf" srcId="{14E9A3DF-5B83-4B5B-A9D6-30078FF4CC69}" destId="{848E7DE4-96F7-4333-8B96-7424140E6403}" srcOrd="4" destOrd="0" presId="urn:microsoft.com/office/officeart/2005/8/layout/hProcess9"/>
    <dgm:cxn modelId="{B180FB11-F69E-4B4B-B18B-DC9A9B7467D2}" type="presParOf" srcId="{14E9A3DF-5B83-4B5B-A9D6-30078FF4CC69}" destId="{92847B5B-32B2-49E7-A7C4-57DFC44CE68E}" srcOrd="5" destOrd="0" presId="urn:microsoft.com/office/officeart/2005/8/layout/hProcess9"/>
    <dgm:cxn modelId="{FB7B0287-6EEC-4F58-B8FB-3613F68053D5}" type="presParOf" srcId="{14E9A3DF-5B83-4B5B-A9D6-30078FF4CC69}" destId="{289F7E7E-FE39-475D-ABE0-AC1FB99398DE}" srcOrd="6" destOrd="0" presId="urn:microsoft.com/office/officeart/2005/8/layout/hProcess9"/>
    <dgm:cxn modelId="{FEB400F3-03B4-4476-B576-D14690DB92E6}" type="presParOf" srcId="{14E9A3DF-5B83-4B5B-A9D6-30078FF4CC69}" destId="{EE18BD62-C2E2-4F99-9944-78670867618A}" srcOrd="7" destOrd="0" presId="urn:microsoft.com/office/officeart/2005/8/layout/hProcess9"/>
    <dgm:cxn modelId="{86A38C5F-4BC6-4D1D-B778-0AA58DE1F2EF}" type="presParOf" srcId="{14E9A3DF-5B83-4B5B-A9D6-30078FF4CC69}" destId="{63EC725D-0230-48FA-8B4A-84935DD3F853}" srcOrd="8" destOrd="0" presId="urn:microsoft.com/office/officeart/2005/8/layout/hProcess9"/>
    <dgm:cxn modelId="{D21A9141-C28B-474F-B6EE-2796B1D38D4F}" type="presParOf" srcId="{14E9A3DF-5B83-4B5B-A9D6-30078FF4CC69}" destId="{91B6FA2E-A109-45F7-B313-1A45AA0EA589}" srcOrd="9" destOrd="0" presId="urn:microsoft.com/office/officeart/2005/8/layout/hProcess9"/>
    <dgm:cxn modelId="{975D1545-3957-4745-82C7-0C112D265614}" type="presParOf" srcId="{14E9A3DF-5B83-4B5B-A9D6-30078FF4CC69}" destId="{190F35C3-7660-4572-AEBC-89C365FF3BFB}"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F1E560-1D58-46AC-A991-5AE68ABFF54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BD2AF27-6296-4C20-BE44-B7022034DB53}">
      <dgm:prSet/>
      <dgm:spPr/>
      <dgm:t>
        <a:bodyPr/>
        <a:lstStyle/>
        <a:p>
          <a:pPr rtl="0"/>
          <a:r>
            <a:rPr lang="en-US" dirty="0" smtClean="0"/>
            <a:t>Screen </a:t>
          </a:r>
          <a:r>
            <a:rPr lang="en-US" dirty="0" err="1" smtClean="0"/>
            <a:t>PowerPath</a:t>
          </a:r>
          <a:r>
            <a:rPr lang="en-US" dirty="0" smtClean="0"/>
            <a:t> to identify patients</a:t>
          </a:r>
          <a:endParaRPr lang="en-US" dirty="0"/>
        </a:p>
      </dgm:t>
    </dgm:pt>
    <dgm:pt modelId="{F4485B32-BD82-4D7F-BB10-E76F3B798047}" type="parTrans" cxnId="{2A0C3A7D-D739-4B79-88CE-53BADC6DFC28}">
      <dgm:prSet/>
      <dgm:spPr/>
      <dgm:t>
        <a:bodyPr/>
        <a:lstStyle/>
        <a:p>
          <a:endParaRPr lang="en-US"/>
        </a:p>
      </dgm:t>
    </dgm:pt>
    <dgm:pt modelId="{B00C011F-D249-4711-9BEB-3C8B491B15FE}" type="sibTrans" cxnId="{2A0C3A7D-D739-4B79-88CE-53BADC6DFC28}">
      <dgm:prSet/>
      <dgm:spPr/>
      <dgm:t>
        <a:bodyPr/>
        <a:lstStyle/>
        <a:p>
          <a:endParaRPr lang="en-US"/>
        </a:p>
      </dgm:t>
    </dgm:pt>
    <dgm:pt modelId="{0F15F644-34BB-4D54-AEE1-90AA7334932C}">
      <dgm:prSet/>
      <dgm:spPr/>
      <dgm:t>
        <a:bodyPr/>
        <a:lstStyle/>
        <a:p>
          <a:pPr rtl="0"/>
          <a:r>
            <a:rPr lang="en-US" smtClean="0"/>
            <a:t>Pick eligible cases</a:t>
          </a:r>
          <a:endParaRPr lang="en-US"/>
        </a:p>
      </dgm:t>
    </dgm:pt>
    <dgm:pt modelId="{18FDF437-70B0-4F1E-A164-45E40BD4AAE4}" type="parTrans" cxnId="{D1B86B47-4B04-42B2-B436-3C470FADABF0}">
      <dgm:prSet/>
      <dgm:spPr/>
      <dgm:t>
        <a:bodyPr/>
        <a:lstStyle/>
        <a:p>
          <a:endParaRPr lang="en-US"/>
        </a:p>
      </dgm:t>
    </dgm:pt>
    <dgm:pt modelId="{61F36711-A786-4550-983F-F11EA328F104}" type="sibTrans" cxnId="{D1B86B47-4B04-42B2-B436-3C470FADABF0}">
      <dgm:prSet/>
      <dgm:spPr/>
      <dgm:t>
        <a:bodyPr/>
        <a:lstStyle/>
        <a:p>
          <a:endParaRPr lang="en-US"/>
        </a:p>
      </dgm:t>
    </dgm:pt>
    <dgm:pt modelId="{750BFE5D-77B0-464D-B658-79C86F8DEF0F}">
      <dgm:prSet/>
      <dgm:spPr/>
      <dgm:t>
        <a:bodyPr/>
        <a:lstStyle/>
        <a:p>
          <a:pPr rtl="0"/>
          <a:r>
            <a:rPr lang="en-US" dirty="0" smtClean="0"/>
            <a:t>Look at the archived slides</a:t>
          </a:r>
          <a:endParaRPr lang="en-US" dirty="0"/>
        </a:p>
      </dgm:t>
    </dgm:pt>
    <dgm:pt modelId="{BFBBBD78-8A04-4433-8ADB-F069D66B48CF}" type="parTrans" cxnId="{D1A2086B-8660-4278-89C4-6D785C73A8DC}">
      <dgm:prSet/>
      <dgm:spPr/>
      <dgm:t>
        <a:bodyPr/>
        <a:lstStyle/>
        <a:p>
          <a:endParaRPr lang="en-US"/>
        </a:p>
      </dgm:t>
    </dgm:pt>
    <dgm:pt modelId="{5A9D8C22-2F61-4008-869D-86C7DC3EB26A}" type="sibTrans" cxnId="{D1A2086B-8660-4278-89C4-6D785C73A8DC}">
      <dgm:prSet/>
      <dgm:spPr/>
      <dgm:t>
        <a:bodyPr/>
        <a:lstStyle/>
        <a:p>
          <a:endParaRPr lang="en-US"/>
        </a:p>
      </dgm:t>
    </dgm:pt>
    <dgm:pt modelId="{49239D14-3D73-406E-AF0A-9DB1F516D557}">
      <dgm:prSet/>
      <dgm:spPr/>
      <dgm:t>
        <a:bodyPr/>
        <a:lstStyle/>
        <a:p>
          <a:pPr rtl="0"/>
          <a:r>
            <a:rPr lang="en-US" dirty="0" smtClean="0"/>
            <a:t>Use the data to plan a future study</a:t>
          </a:r>
          <a:endParaRPr lang="en-US" dirty="0"/>
        </a:p>
      </dgm:t>
    </dgm:pt>
    <dgm:pt modelId="{B949EB71-150C-45C7-99D5-6553692DC472}" type="parTrans" cxnId="{18EB09B7-B2F7-42E0-9990-47167CFBD619}">
      <dgm:prSet/>
      <dgm:spPr/>
      <dgm:t>
        <a:bodyPr/>
        <a:lstStyle/>
        <a:p>
          <a:endParaRPr lang="en-US"/>
        </a:p>
      </dgm:t>
    </dgm:pt>
    <dgm:pt modelId="{7214377D-AD5D-4858-9EA7-6CCAC1477384}" type="sibTrans" cxnId="{18EB09B7-B2F7-42E0-9990-47167CFBD619}">
      <dgm:prSet/>
      <dgm:spPr/>
      <dgm:t>
        <a:bodyPr/>
        <a:lstStyle/>
        <a:p>
          <a:endParaRPr lang="en-US"/>
        </a:p>
      </dgm:t>
    </dgm:pt>
    <dgm:pt modelId="{547309A7-177D-4F26-AC17-8DC95F2DA177}" type="pres">
      <dgm:prSet presAssocID="{E3F1E560-1D58-46AC-A991-5AE68ABFF549}" presName="CompostProcess" presStyleCnt="0">
        <dgm:presLayoutVars>
          <dgm:dir/>
          <dgm:resizeHandles val="exact"/>
        </dgm:presLayoutVars>
      </dgm:prSet>
      <dgm:spPr/>
      <dgm:t>
        <a:bodyPr/>
        <a:lstStyle/>
        <a:p>
          <a:endParaRPr lang="en-US"/>
        </a:p>
      </dgm:t>
    </dgm:pt>
    <dgm:pt modelId="{EE32FCF9-3EB6-43FA-896D-8E0CD86B8786}" type="pres">
      <dgm:prSet presAssocID="{E3F1E560-1D58-46AC-A991-5AE68ABFF549}" presName="arrow" presStyleLbl="bgShp" presStyleIdx="0" presStyleCnt="1" custLinFactNeighborX="-109" custLinFactNeighborY="-6734"/>
      <dgm:spPr/>
    </dgm:pt>
    <dgm:pt modelId="{14E9A3DF-5B83-4B5B-A9D6-30078FF4CC69}" type="pres">
      <dgm:prSet presAssocID="{E3F1E560-1D58-46AC-A991-5AE68ABFF549}" presName="linearProcess" presStyleCnt="0"/>
      <dgm:spPr/>
    </dgm:pt>
    <dgm:pt modelId="{2DA8FD90-0A1F-4E5E-9A66-9B338A8B157E}" type="pres">
      <dgm:prSet presAssocID="{ABD2AF27-6296-4C20-BE44-B7022034DB53}" presName="textNode" presStyleLbl="node1" presStyleIdx="0" presStyleCnt="4">
        <dgm:presLayoutVars>
          <dgm:bulletEnabled val="1"/>
        </dgm:presLayoutVars>
      </dgm:prSet>
      <dgm:spPr/>
      <dgm:t>
        <a:bodyPr/>
        <a:lstStyle/>
        <a:p>
          <a:endParaRPr lang="en-US"/>
        </a:p>
      </dgm:t>
    </dgm:pt>
    <dgm:pt modelId="{160101D1-EFE7-418A-A81E-9BC6298A56F4}" type="pres">
      <dgm:prSet presAssocID="{B00C011F-D249-4711-9BEB-3C8B491B15FE}" presName="sibTrans" presStyleCnt="0"/>
      <dgm:spPr/>
    </dgm:pt>
    <dgm:pt modelId="{63CB5BE8-7C43-409D-A202-892BC53BE15C}" type="pres">
      <dgm:prSet presAssocID="{0F15F644-34BB-4D54-AEE1-90AA7334932C}" presName="textNode" presStyleLbl="node1" presStyleIdx="1" presStyleCnt="4">
        <dgm:presLayoutVars>
          <dgm:bulletEnabled val="1"/>
        </dgm:presLayoutVars>
      </dgm:prSet>
      <dgm:spPr/>
      <dgm:t>
        <a:bodyPr/>
        <a:lstStyle/>
        <a:p>
          <a:endParaRPr lang="en-US"/>
        </a:p>
      </dgm:t>
    </dgm:pt>
    <dgm:pt modelId="{59AC0911-E0C1-4F36-8A4E-A956045E1EBE}" type="pres">
      <dgm:prSet presAssocID="{61F36711-A786-4550-983F-F11EA328F104}" presName="sibTrans" presStyleCnt="0"/>
      <dgm:spPr/>
    </dgm:pt>
    <dgm:pt modelId="{848E7DE4-96F7-4333-8B96-7424140E6403}" type="pres">
      <dgm:prSet presAssocID="{750BFE5D-77B0-464D-B658-79C86F8DEF0F}" presName="textNode" presStyleLbl="node1" presStyleIdx="2" presStyleCnt="4">
        <dgm:presLayoutVars>
          <dgm:bulletEnabled val="1"/>
        </dgm:presLayoutVars>
      </dgm:prSet>
      <dgm:spPr/>
      <dgm:t>
        <a:bodyPr/>
        <a:lstStyle/>
        <a:p>
          <a:endParaRPr lang="en-US"/>
        </a:p>
      </dgm:t>
    </dgm:pt>
    <dgm:pt modelId="{92847B5B-32B2-49E7-A7C4-57DFC44CE68E}" type="pres">
      <dgm:prSet presAssocID="{5A9D8C22-2F61-4008-869D-86C7DC3EB26A}" presName="sibTrans" presStyleCnt="0"/>
      <dgm:spPr/>
    </dgm:pt>
    <dgm:pt modelId="{63EC725D-0230-48FA-8B4A-84935DD3F853}" type="pres">
      <dgm:prSet presAssocID="{49239D14-3D73-406E-AF0A-9DB1F516D557}" presName="textNode" presStyleLbl="node1" presStyleIdx="3" presStyleCnt="4">
        <dgm:presLayoutVars>
          <dgm:bulletEnabled val="1"/>
        </dgm:presLayoutVars>
      </dgm:prSet>
      <dgm:spPr/>
      <dgm:t>
        <a:bodyPr/>
        <a:lstStyle/>
        <a:p>
          <a:endParaRPr lang="en-US"/>
        </a:p>
      </dgm:t>
    </dgm:pt>
  </dgm:ptLst>
  <dgm:cxnLst>
    <dgm:cxn modelId="{A2DCD92B-DCC6-4468-8F77-7E27ABDE0B2C}" type="presOf" srcId="{ABD2AF27-6296-4C20-BE44-B7022034DB53}" destId="{2DA8FD90-0A1F-4E5E-9A66-9B338A8B157E}" srcOrd="0" destOrd="0" presId="urn:microsoft.com/office/officeart/2005/8/layout/hProcess9"/>
    <dgm:cxn modelId="{18EB09B7-B2F7-42E0-9990-47167CFBD619}" srcId="{E3F1E560-1D58-46AC-A991-5AE68ABFF549}" destId="{49239D14-3D73-406E-AF0A-9DB1F516D557}" srcOrd="3" destOrd="0" parTransId="{B949EB71-150C-45C7-99D5-6553692DC472}" sibTransId="{7214377D-AD5D-4858-9EA7-6CCAC1477384}"/>
    <dgm:cxn modelId="{24B80605-6B76-4F44-9135-EAA53CED2706}" type="presOf" srcId="{0F15F644-34BB-4D54-AEE1-90AA7334932C}" destId="{63CB5BE8-7C43-409D-A202-892BC53BE15C}" srcOrd="0" destOrd="0" presId="urn:microsoft.com/office/officeart/2005/8/layout/hProcess9"/>
    <dgm:cxn modelId="{D1A2086B-8660-4278-89C4-6D785C73A8DC}" srcId="{E3F1E560-1D58-46AC-A991-5AE68ABFF549}" destId="{750BFE5D-77B0-464D-B658-79C86F8DEF0F}" srcOrd="2" destOrd="0" parTransId="{BFBBBD78-8A04-4433-8ADB-F069D66B48CF}" sibTransId="{5A9D8C22-2F61-4008-869D-86C7DC3EB26A}"/>
    <dgm:cxn modelId="{9317B3D3-1B01-4DDB-BBE1-160CDF530E49}" type="presOf" srcId="{E3F1E560-1D58-46AC-A991-5AE68ABFF549}" destId="{547309A7-177D-4F26-AC17-8DC95F2DA177}" srcOrd="0" destOrd="0" presId="urn:microsoft.com/office/officeart/2005/8/layout/hProcess9"/>
    <dgm:cxn modelId="{2A0C3A7D-D739-4B79-88CE-53BADC6DFC28}" srcId="{E3F1E560-1D58-46AC-A991-5AE68ABFF549}" destId="{ABD2AF27-6296-4C20-BE44-B7022034DB53}" srcOrd="0" destOrd="0" parTransId="{F4485B32-BD82-4D7F-BB10-E76F3B798047}" sibTransId="{B00C011F-D249-4711-9BEB-3C8B491B15FE}"/>
    <dgm:cxn modelId="{E273D01A-6A69-4886-8F2D-D43ED4473F47}" type="presOf" srcId="{750BFE5D-77B0-464D-B658-79C86F8DEF0F}" destId="{848E7DE4-96F7-4333-8B96-7424140E6403}" srcOrd="0" destOrd="0" presId="urn:microsoft.com/office/officeart/2005/8/layout/hProcess9"/>
    <dgm:cxn modelId="{D1B86B47-4B04-42B2-B436-3C470FADABF0}" srcId="{E3F1E560-1D58-46AC-A991-5AE68ABFF549}" destId="{0F15F644-34BB-4D54-AEE1-90AA7334932C}" srcOrd="1" destOrd="0" parTransId="{18FDF437-70B0-4F1E-A164-45E40BD4AAE4}" sibTransId="{61F36711-A786-4550-983F-F11EA328F104}"/>
    <dgm:cxn modelId="{6665D1B6-66E3-4FE0-884C-34AC5612F7AC}" type="presOf" srcId="{49239D14-3D73-406E-AF0A-9DB1F516D557}" destId="{63EC725D-0230-48FA-8B4A-84935DD3F853}" srcOrd="0" destOrd="0" presId="urn:microsoft.com/office/officeart/2005/8/layout/hProcess9"/>
    <dgm:cxn modelId="{17E0295E-5CA1-4C26-8657-272C4D93A548}" type="presParOf" srcId="{547309A7-177D-4F26-AC17-8DC95F2DA177}" destId="{EE32FCF9-3EB6-43FA-896D-8E0CD86B8786}" srcOrd="0" destOrd="0" presId="urn:microsoft.com/office/officeart/2005/8/layout/hProcess9"/>
    <dgm:cxn modelId="{A84AA572-0DB1-4A22-8FCC-2C130A0A47EE}" type="presParOf" srcId="{547309A7-177D-4F26-AC17-8DC95F2DA177}" destId="{14E9A3DF-5B83-4B5B-A9D6-30078FF4CC69}" srcOrd="1" destOrd="0" presId="urn:microsoft.com/office/officeart/2005/8/layout/hProcess9"/>
    <dgm:cxn modelId="{1764E2C9-2E15-4A34-BCA5-35E3DF4C9966}" type="presParOf" srcId="{14E9A3DF-5B83-4B5B-A9D6-30078FF4CC69}" destId="{2DA8FD90-0A1F-4E5E-9A66-9B338A8B157E}" srcOrd="0" destOrd="0" presId="urn:microsoft.com/office/officeart/2005/8/layout/hProcess9"/>
    <dgm:cxn modelId="{708D3AC4-7F83-4244-9109-369457ECA4EB}" type="presParOf" srcId="{14E9A3DF-5B83-4B5B-A9D6-30078FF4CC69}" destId="{160101D1-EFE7-418A-A81E-9BC6298A56F4}" srcOrd="1" destOrd="0" presId="urn:microsoft.com/office/officeart/2005/8/layout/hProcess9"/>
    <dgm:cxn modelId="{FC1BB68F-1665-4AD9-BAB9-7D048F881DF0}" type="presParOf" srcId="{14E9A3DF-5B83-4B5B-A9D6-30078FF4CC69}" destId="{63CB5BE8-7C43-409D-A202-892BC53BE15C}" srcOrd="2" destOrd="0" presId="urn:microsoft.com/office/officeart/2005/8/layout/hProcess9"/>
    <dgm:cxn modelId="{78729DEA-99F3-4AC5-9624-D26E69302AFF}" type="presParOf" srcId="{14E9A3DF-5B83-4B5B-A9D6-30078FF4CC69}" destId="{59AC0911-E0C1-4F36-8A4E-A956045E1EBE}" srcOrd="3" destOrd="0" presId="urn:microsoft.com/office/officeart/2005/8/layout/hProcess9"/>
    <dgm:cxn modelId="{CEC03051-9C37-4562-9CAA-A98332765557}" type="presParOf" srcId="{14E9A3DF-5B83-4B5B-A9D6-30078FF4CC69}" destId="{848E7DE4-96F7-4333-8B96-7424140E6403}" srcOrd="4" destOrd="0" presId="urn:microsoft.com/office/officeart/2005/8/layout/hProcess9"/>
    <dgm:cxn modelId="{55CE5A33-9093-494D-A962-D9D81BADE953}" type="presParOf" srcId="{14E9A3DF-5B83-4B5B-A9D6-30078FF4CC69}" destId="{92847B5B-32B2-49E7-A7C4-57DFC44CE68E}" srcOrd="5" destOrd="0" presId="urn:microsoft.com/office/officeart/2005/8/layout/hProcess9"/>
    <dgm:cxn modelId="{61783C6B-63E2-4A01-946E-BCAFF9E20C55}" type="presParOf" srcId="{14E9A3DF-5B83-4B5B-A9D6-30078FF4CC69}" destId="{63EC725D-0230-48FA-8B4A-84935DD3F85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2FCF9-3EB6-43FA-896D-8E0CD86B8786}">
      <dsp:nvSpPr>
        <dsp:cNvPr id="0" name=""/>
        <dsp:cNvSpPr/>
      </dsp:nvSpPr>
      <dsp:spPr>
        <a:xfrm>
          <a:off x="609595" y="0"/>
          <a:ext cx="6995160" cy="3581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8FD90-0A1F-4E5E-9A66-9B338A8B157E}">
      <dsp:nvSpPr>
        <dsp:cNvPr id="0" name=""/>
        <dsp:cNvSpPr/>
      </dsp:nvSpPr>
      <dsp:spPr>
        <a:xfrm>
          <a:off x="2260"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Screen </a:t>
          </a:r>
          <a:r>
            <a:rPr lang="en-US" sz="1300" kern="1200" dirty="0" err="1" smtClean="0"/>
            <a:t>PowerPath</a:t>
          </a:r>
          <a:r>
            <a:rPr lang="en-US" sz="1300" kern="1200" dirty="0" smtClean="0"/>
            <a:t> to identify patients</a:t>
          </a:r>
          <a:endParaRPr lang="en-US" sz="1300" kern="1200" dirty="0"/>
        </a:p>
      </dsp:txBody>
      <dsp:txXfrm>
        <a:off x="66502" y="1138662"/>
        <a:ext cx="1187528" cy="1304076"/>
      </dsp:txXfrm>
    </dsp:sp>
    <dsp:sp modelId="{63CB5BE8-7C43-409D-A202-892BC53BE15C}">
      <dsp:nvSpPr>
        <dsp:cNvPr id="0" name=""/>
        <dsp:cNvSpPr/>
      </dsp:nvSpPr>
      <dsp:spPr>
        <a:xfrm>
          <a:off x="1384073"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Pick eligible cases</a:t>
          </a:r>
          <a:endParaRPr lang="en-US" sz="1300" kern="1200"/>
        </a:p>
      </dsp:txBody>
      <dsp:txXfrm>
        <a:off x="1448315" y="1138662"/>
        <a:ext cx="1187528" cy="1304076"/>
      </dsp:txXfrm>
    </dsp:sp>
    <dsp:sp modelId="{848E7DE4-96F7-4333-8B96-7424140E6403}">
      <dsp:nvSpPr>
        <dsp:cNvPr id="0" name=""/>
        <dsp:cNvSpPr/>
      </dsp:nvSpPr>
      <dsp:spPr>
        <a:xfrm>
          <a:off x="2765886"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Request the specimens</a:t>
          </a:r>
        </a:p>
        <a:p>
          <a:pPr lvl="0" algn="ctr" defTabSz="577850" rtl="0">
            <a:lnSpc>
              <a:spcPct val="90000"/>
            </a:lnSpc>
            <a:spcBef>
              <a:spcPct val="0"/>
            </a:spcBef>
            <a:spcAft>
              <a:spcPct val="35000"/>
            </a:spcAft>
          </a:pPr>
          <a:r>
            <a:rPr lang="en-US" sz="1300" kern="1200" dirty="0" smtClean="0"/>
            <a:t>(e.g., from </a:t>
          </a:r>
          <a:r>
            <a:rPr lang="en-US" sz="1300" kern="1200" dirty="0" err="1" smtClean="0"/>
            <a:t>NWBioTrust</a:t>
          </a:r>
          <a:r>
            <a:rPr lang="en-US" sz="1300" kern="1200" dirty="0" smtClean="0"/>
            <a:t>)</a:t>
          </a:r>
          <a:endParaRPr lang="en-US" sz="1300" kern="1200" dirty="0"/>
        </a:p>
      </dsp:txBody>
      <dsp:txXfrm>
        <a:off x="2830128" y="1138662"/>
        <a:ext cx="1187528" cy="1304076"/>
      </dsp:txXfrm>
    </dsp:sp>
    <dsp:sp modelId="{289F7E7E-FE39-475D-ABE0-AC1FB99398DE}">
      <dsp:nvSpPr>
        <dsp:cNvPr id="0" name=""/>
        <dsp:cNvSpPr/>
      </dsp:nvSpPr>
      <dsp:spPr>
        <a:xfrm>
          <a:off x="4147700"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Stain the specimens for biomarker(s) of interest</a:t>
          </a:r>
          <a:endParaRPr lang="en-US" sz="1300" kern="1200" dirty="0"/>
        </a:p>
      </dsp:txBody>
      <dsp:txXfrm>
        <a:off x="4211942" y="1138662"/>
        <a:ext cx="1187528" cy="1304076"/>
      </dsp:txXfrm>
    </dsp:sp>
    <dsp:sp modelId="{63EC725D-0230-48FA-8B4A-84935DD3F853}">
      <dsp:nvSpPr>
        <dsp:cNvPr id="0" name=""/>
        <dsp:cNvSpPr/>
      </dsp:nvSpPr>
      <dsp:spPr>
        <a:xfrm>
          <a:off x="5529513"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Correlate patient data (e.g., EMRs over time) with biomarker data</a:t>
          </a:r>
          <a:endParaRPr lang="en-US" sz="1300" kern="1200" dirty="0"/>
        </a:p>
      </dsp:txBody>
      <dsp:txXfrm>
        <a:off x="5593755" y="1138662"/>
        <a:ext cx="1187528" cy="1304076"/>
      </dsp:txXfrm>
    </dsp:sp>
    <dsp:sp modelId="{190F35C3-7660-4572-AEBC-89C365FF3BFB}">
      <dsp:nvSpPr>
        <dsp:cNvPr id="0" name=""/>
        <dsp:cNvSpPr/>
      </dsp:nvSpPr>
      <dsp:spPr>
        <a:xfrm>
          <a:off x="6911326"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Publish</a:t>
          </a:r>
          <a:endParaRPr lang="en-US" sz="1300" kern="1200" dirty="0"/>
        </a:p>
      </dsp:txBody>
      <dsp:txXfrm>
        <a:off x="6975568" y="1138662"/>
        <a:ext cx="1187528" cy="1304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2FCF9-3EB6-43FA-896D-8E0CD86B8786}">
      <dsp:nvSpPr>
        <dsp:cNvPr id="0" name=""/>
        <dsp:cNvSpPr/>
      </dsp:nvSpPr>
      <dsp:spPr>
        <a:xfrm>
          <a:off x="609595" y="0"/>
          <a:ext cx="6995160" cy="3581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8FD90-0A1F-4E5E-9A66-9B338A8B157E}">
      <dsp:nvSpPr>
        <dsp:cNvPr id="0" name=""/>
        <dsp:cNvSpPr/>
      </dsp:nvSpPr>
      <dsp:spPr>
        <a:xfrm>
          <a:off x="2260"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Screen </a:t>
          </a:r>
          <a:r>
            <a:rPr lang="en-US" sz="1300" kern="1200" dirty="0" err="1" smtClean="0"/>
            <a:t>PowerPath</a:t>
          </a:r>
          <a:r>
            <a:rPr lang="en-US" sz="1300" kern="1200" dirty="0" smtClean="0"/>
            <a:t> to identify patients</a:t>
          </a:r>
          <a:endParaRPr lang="en-US" sz="1300" kern="1200" dirty="0"/>
        </a:p>
      </dsp:txBody>
      <dsp:txXfrm>
        <a:off x="66502" y="1138662"/>
        <a:ext cx="1187528" cy="1304076"/>
      </dsp:txXfrm>
    </dsp:sp>
    <dsp:sp modelId="{63CB5BE8-7C43-409D-A202-892BC53BE15C}">
      <dsp:nvSpPr>
        <dsp:cNvPr id="0" name=""/>
        <dsp:cNvSpPr/>
      </dsp:nvSpPr>
      <dsp:spPr>
        <a:xfrm>
          <a:off x="1384073"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Pick eligible cases</a:t>
          </a:r>
          <a:endParaRPr lang="en-US" sz="1300" kern="1200"/>
        </a:p>
      </dsp:txBody>
      <dsp:txXfrm>
        <a:off x="1448315" y="1138662"/>
        <a:ext cx="1187528" cy="1304076"/>
      </dsp:txXfrm>
    </dsp:sp>
    <dsp:sp modelId="{848E7DE4-96F7-4333-8B96-7424140E6403}">
      <dsp:nvSpPr>
        <dsp:cNvPr id="0" name=""/>
        <dsp:cNvSpPr/>
      </dsp:nvSpPr>
      <dsp:spPr>
        <a:xfrm>
          <a:off x="2765886"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Request the specimens</a:t>
          </a:r>
        </a:p>
        <a:p>
          <a:pPr lvl="0" algn="ctr" defTabSz="577850" rtl="0">
            <a:lnSpc>
              <a:spcPct val="90000"/>
            </a:lnSpc>
            <a:spcBef>
              <a:spcPct val="0"/>
            </a:spcBef>
            <a:spcAft>
              <a:spcPct val="35000"/>
            </a:spcAft>
          </a:pPr>
          <a:r>
            <a:rPr lang="en-US" sz="1300" kern="1200" dirty="0" smtClean="0"/>
            <a:t>(e.g., from </a:t>
          </a:r>
          <a:r>
            <a:rPr lang="en-US" sz="1300" kern="1200" dirty="0" err="1" smtClean="0"/>
            <a:t>NWBioTrust</a:t>
          </a:r>
          <a:r>
            <a:rPr lang="en-US" sz="1300" kern="1200" dirty="0" smtClean="0"/>
            <a:t>)</a:t>
          </a:r>
          <a:endParaRPr lang="en-US" sz="1300" kern="1200" dirty="0"/>
        </a:p>
      </dsp:txBody>
      <dsp:txXfrm>
        <a:off x="2830128" y="1138662"/>
        <a:ext cx="1187528" cy="1304076"/>
      </dsp:txXfrm>
    </dsp:sp>
    <dsp:sp modelId="{289F7E7E-FE39-475D-ABE0-AC1FB99398DE}">
      <dsp:nvSpPr>
        <dsp:cNvPr id="0" name=""/>
        <dsp:cNvSpPr/>
      </dsp:nvSpPr>
      <dsp:spPr>
        <a:xfrm>
          <a:off x="4147700"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Compare standard of care method with investigational method</a:t>
          </a:r>
          <a:endParaRPr lang="en-US" sz="1300" kern="1200" dirty="0"/>
        </a:p>
      </dsp:txBody>
      <dsp:txXfrm>
        <a:off x="4211942" y="1138662"/>
        <a:ext cx="1187528" cy="1304076"/>
      </dsp:txXfrm>
    </dsp:sp>
    <dsp:sp modelId="{63EC725D-0230-48FA-8B4A-84935DD3F853}">
      <dsp:nvSpPr>
        <dsp:cNvPr id="0" name=""/>
        <dsp:cNvSpPr/>
      </dsp:nvSpPr>
      <dsp:spPr>
        <a:xfrm>
          <a:off x="5529513"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Correlate patient outcomes (e.g., EMRs over time) with 2 methodologies</a:t>
          </a:r>
          <a:endParaRPr lang="en-US" sz="1300" kern="1200" dirty="0"/>
        </a:p>
      </dsp:txBody>
      <dsp:txXfrm>
        <a:off x="5593755" y="1138662"/>
        <a:ext cx="1187528" cy="1304076"/>
      </dsp:txXfrm>
    </dsp:sp>
    <dsp:sp modelId="{190F35C3-7660-4572-AEBC-89C365FF3BFB}">
      <dsp:nvSpPr>
        <dsp:cNvPr id="0" name=""/>
        <dsp:cNvSpPr/>
      </dsp:nvSpPr>
      <dsp:spPr>
        <a:xfrm>
          <a:off x="6911326" y="1074420"/>
          <a:ext cx="1316012"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Publish</a:t>
          </a:r>
          <a:endParaRPr lang="en-US" sz="1300" kern="1200" dirty="0"/>
        </a:p>
      </dsp:txBody>
      <dsp:txXfrm>
        <a:off x="6975568" y="1138662"/>
        <a:ext cx="1187528" cy="1304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2FCF9-3EB6-43FA-896D-8E0CD86B8786}">
      <dsp:nvSpPr>
        <dsp:cNvPr id="0" name=""/>
        <dsp:cNvSpPr/>
      </dsp:nvSpPr>
      <dsp:spPr>
        <a:xfrm>
          <a:off x="609595" y="0"/>
          <a:ext cx="6995160" cy="3581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8FD90-0A1F-4E5E-9A66-9B338A8B157E}">
      <dsp:nvSpPr>
        <dsp:cNvPr id="0" name=""/>
        <dsp:cNvSpPr/>
      </dsp:nvSpPr>
      <dsp:spPr>
        <a:xfrm>
          <a:off x="4118" y="1074420"/>
          <a:ext cx="1981051"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Screen </a:t>
          </a:r>
          <a:r>
            <a:rPr lang="en-US" sz="2000" kern="1200" dirty="0" err="1" smtClean="0"/>
            <a:t>PowerPath</a:t>
          </a:r>
          <a:r>
            <a:rPr lang="en-US" sz="2000" kern="1200" dirty="0" smtClean="0"/>
            <a:t> to identify patients</a:t>
          </a:r>
          <a:endParaRPr lang="en-US" sz="2000" kern="1200" dirty="0"/>
        </a:p>
      </dsp:txBody>
      <dsp:txXfrm>
        <a:off x="74050" y="1144352"/>
        <a:ext cx="1841187" cy="1292696"/>
      </dsp:txXfrm>
    </dsp:sp>
    <dsp:sp modelId="{63CB5BE8-7C43-409D-A202-892BC53BE15C}">
      <dsp:nvSpPr>
        <dsp:cNvPr id="0" name=""/>
        <dsp:cNvSpPr/>
      </dsp:nvSpPr>
      <dsp:spPr>
        <a:xfrm>
          <a:off x="2084222" y="1074420"/>
          <a:ext cx="1981051"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Pick eligible cases</a:t>
          </a:r>
          <a:endParaRPr lang="en-US" sz="2000" kern="1200"/>
        </a:p>
      </dsp:txBody>
      <dsp:txXfrm>
        <a:off x="2154154" y="1144352"/>
        <a:ext cx="1841187" cy="1292696"/>
      </dsp:txXfrm>
    </dsp:sp>
    <dsp:sp modelId="{848E7DE4-96F7-4333-8B96-7424140E6403}">
      <dsp:nvSpPr>
        <dsp:cNvPr id="0" name=""/>
        <dsp:cNvSpPr/>
      </dsp:nvSpPr>
      <dsp:spPr>
        <a:xfrm>
          <a:off x="4164326" y="1074420"/>
          <a:ext cx="1981051"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Look at the archived slides</a:t>
          </a:r>
          <a:endParaRPr lang="en-US" sz="2000" kern="1200" dirty="0"/>
        </a:p>
      </dsp:txBody>
      <dsp:txXfrm>
        <a:off x="4234258" y="1144352"/>
        <a:ext cx="1841187" cy="1292696"/>
      </dsp:txXfrm>
    </dsp:sp>
    <dsp:sp modelId="{63EC725D-0230-48FA-8B4A-84935DD3F853}">
      <dsp:nvSpPr>
        <dsp:cNvPr id="0" name=""/>
        <dsp:cNvSpPr/>
      </dsp:nvSpPr>
      <dsp:spPr>
        <a:xfrm>
          <a:off x="6244430" y="1074420"/>
          <a:ext cx="1981051" cy="1432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Use the data to plan a future study</a:t>
          </a:r>
          <a:endParaRPr lang="en-US" sz="2000" kern="1200" dirty="0"/>
        </a:p>
      </dsp:txBody>
      <dsp:txXfrm>
        <a:off x="6314362" y="1144352"/>
        <a:ext cx="1841187" cy="12926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90C20-1311-4073-B297-DD6D493DA441}" type="datetimeFigureOut">
              <a:rPr lang="en-US" smtClean="0"/>
              <a:t>7/22/2020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9E60C-0E12-4485-8D7B-FEA751D91BEC}" type="slidenum">
              <a:rPr lang="en-US" smtClean="0"/>
              <a:t>‹#›</a:t>
            </a:fld>
            <a:endParaRPr lang="en-US"/>
          </a:p>
        </p:txBody>
      </p:sp>
    </p:spTree>
    <p:extLst>
      <p:ext uri="{BB962C8B-B14F-4D97-AF65-F5344CB8AC3E}">
        <p14:creationId xmlns:p14="http://schemas.microsoft.com/office/powerpoint/2010/main" val="2652350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New Roman" pitchFamily="18" charset="0"/>
              </a:defRPr>
            </a:lvl1pPr>
            <a:lvl2pPr marL="702756" indent="-270291" eaLnBrk="0" hangingPunct="0">
              <a:spcBef>
                <a:spcPct val="30000"/>
              </a:spcBef>
              <a:defRPr sz="1100">
                <a:solidFill>
                  <a:schemeClr val="tx1"/>
                </a:solidFill>
                <a:latin typeface="Times New Roman" pitchFamily="18" charset="0"/>
              </a:defRPr>
            </a:lvl2pPr>
            <a:lvl3pPr marL="1081164" indent="-216233" eaLnBrk="0" hangingPunct="0">
              <a:spcBef>
                <a:spcPct val="30000"/>
              </a:spcBef>
              <a:defRPr sz="1100">
                <a:solidFill>
                  <a:schemeClr val="tx1"/>
                </a:solidFill>
                <a:latin typeface="Times New Roman" pitchFamily="18" charset="0"/>
              </a:defRPr>
            </a:lvl3pPr>
            <a:lvl4pPr marL="1513629" indent="-216233" eaLnBrk="0" hangingPunct="0">
              <a:spcBef>
                <a:spcPct val="30000"/>
              </a:spcBef>
              <a:defRPr sz="1100">
                <a:solidFill>
                  <a:schemeClr val="tx1"/>
                </a:solidFill>
                <a:latin typeface="Times New Roman" pitchFamily="18" charset="0"/>
              </a:defRPr>
            </a:lvl4pPr>
            <a:lvl5pPr marL="1946095" indent="-216233" eaLnBrk="0" hangingPunct="0">
              <a:spcBef>
                <a:spcPct val="30000"/>
              </a:spcBef>
              <a:defRPr sz="1100">
                <a:solidFill>
                  <a:schemeClr val="tx1"/>
                </a:solidFill>
                <a:latin typeface="Times New Roman" pitchFamily="18" charset="0"/>
              </a:defRPr>
            </a:lvl5pPr>
            <a:lvl6pPr marL="2378560" indent="-216233" eaLnBrk="0" fontAlgn="base" hangingPunct="0">
              <a:spcBef>
                <a:spcPct val="30000"/>
              </a:spcBef>
              <a:spcAft>
                <a:spcPct val="0"/>
              </a:spcAft>
              <a:defRPr sz="1100">
                <a:solidFill>
                  <a:schemeClr val="tx1"/>
                </a:solidFill>
                <a:latin typeface="Times New Roman" pitchFamily="18" charset="0"/>
              </a:defRPr>
            </a:lvl6pPr>
            <a:lvl7pPr marL="2811026" indent="-216233" eaLnBrk="0" fontAlgn="base" hangingPunct="0">
              <a:spcBef>
                <a:spcPct val="30000"/>
              </a:spcBef>
              <a:spcAft>
                <a:spcPct val="0"/>
              </a:spcAft>
              <a:defRPr sz="1100">
                <a:solidFill>
                  <a:schemeClr val="tx1"/>
                </a:solidFill>
                <a:latin typeface="Times New Roman" pitchFamily="18" charset="0"/>
              </a:defRPr>
            </a:lvl7pPr>
            <a:lvl8pPr marL="3243491" indent="-216233" eaLnBrk="0" fontAlgn="base" hangingPunct="0">
              <a:spcBef>
                <a:spcPct val="30000"/>
              </a:spcBef>
              <a:spcAft>
                <a:spcPct val="0"/>
              </a:spcAft>
              <a:defRPr sz="1100">
                <a:solidFill>
                  <a:schemeClr val="tx1"/>
                </a:solidFill>
                <a:latin typeface="Times New Roman" pitchFamily="18" charset="0"/>
              </a:defRPr>
            </a:lvl8pPr>
            <a:lvl9pPr marL="3675957" indent="-216233"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B0B27C9B-62BF-4820-AFDA-1C999D208C87}" type="slidenum">
              <a:rPr lang="en-US" altLang="en-US" sz="1200"/>
              <a:pPr eaLnBrk="1" hangingPunct="1">
                <a:spcBef>
                  <a:spcPct val="0"/>
                </a:spcBef>
              </a:pPr>
              <a:t>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New Roman" pitchFamily="18" charset="0"/>
              </a:defRPr>
            </a:lvl1pPr>
            <a:lvl2pPr marL="702756" indent="-270291" eaLnBrk="0" hangingPunct="0">
              <a:spcBef>
                <a:spcPct val="30000"/>
              </a:spcBef>
              <a:defRPr sz="1100">
                <a:solidFill>
                  <a:schemeClr val="tx1"/>
                </a:solidFill>
                <a:latin typeface="Times New Roman" pitchFamily="18" charset="0"/>
              </a:defRPr>
            </a:lvl2pPr>
            <a:lvl3pPr marL="1081164" indent="-216233" eaLnBrk="0" hangingPunct="0">
              <a:spcBef>
                <a:spcPct val="30000"/>
              </a:spcBef>
              <a:defRPr sz="1100">
                <a:solidFill>
                  <a:schemeClr val="tx1"/>
                </a:solidFill>
                <a:latin typeface="Times New Roman" pitchFamily="18" charset="0"/>
              </a:defRPr>
            </a:lvl3pPr>
            <a:lvl4pPr marL="1513629" indent="-216233" eaLnBrk="0" hangingPunct="0">
              <a:spcBef>
                <a:spcPct val="30000"/>
              </a:spcBef>
              <a:defRPr sz="1100">
                <a:solidFill>
                  <a:schemeClr val="tx1"/>
                </a:solidFill>
                <a:latin typeface="Times New Roman" pitchFamily="18" charset="0"/>
              </a:defRPr>
            </a:lvl4pPr>
            <a:lvl5pPr marL="1946095" indent="-216233" eaLnBrk="0" hangingPunct="0">
              <a:spcBef>
                <a:spcPct val="30000"/>
              </a:spcBef>
              <a:defRPr sz="1100">
                <a:solidFill>
                  <a:schemeClr val="tx1"/>
                </a:solidFill>
                <a:latin typeface="Times New Roman" pitchFamily="18" charset="0"/>
              </a:defRPr>
            </a:lvl5pPr>
            <a:lvl6pPr marL="2378560" indent="-216233" eaLnBrk="0" fontAlgn="base" hangingPunct="0">
              <a:spcBef>
                <a:spcPct val="30000"/>
              </a:spcBef>
              <a:spcAft>
                <a:spcPct val="0"/>
              </a:spcAft>
              <a:defRPr sz="1100">
                <a:solidFill>
                  <a:schemeClr val="tx1"/>
                </a:solidFill>
                <a:latin typeface="Times New Roman" pitchFamily="18" charset="0"/>
              </a:defRPr>
            </a:lvl6pPr>
            <a:lvl7pPr marL="2811026" indent="-216233" eaLnBrk="0" fontAlgn="base" hangingPunct="0">
              <a:spcBef>
                <a:spcPct val="30000"/>
              </a:spcBef>
              <a:spcAft>
                <a:spcPct val="0"/>
              </a:spcAft>
              <a:defRPr sz="1100">
                <a:solidFill>
                  <a:schemeClr val="tx1"/>
                </a:solidFill>
                <a:latin typeface="Times New Roman" pitchFamily="18" charset="0"/>
              </a:defRPr>
            </a:lvl7pPr>
            <a:lvl8pPr marL="3243491" indent="-216233" eaLnBrk="0" fontAlgn="base" hangingPunct="0">
              <a:spcBef>
                <a:spcPct val="30000"/>
              </a:spcBef>
              <a:spcAft>
                <a:spcPct val="0"/>
              </a:spcAft>
              <a:defRPr sz="1100">
                <a:solidFill>
                  <a:schemeClr val="tx1"/>
                </a:solidFill>
                <a:latin typeface="Times New Roman" pitchFamily="18" charset="0"/>
              </a:defRPr>
            </a:lvl8pPr>
            <a:lvl9pPr marL="3675957" indent="-216233"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70A42A81-8679-4BE4-ADC7-EBD1538B3026}" type="slidenum">
              <a:rPr lang="en-US" altLang="en-US" sz="1200"/>
              <a:pPr eaLnBrk="1" hangingPunct="1">
                <a:spcBef>
                  <a:spcPct val="0"/>
                </a:spcBef>
              </a:pPr>
              <a:t>8</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683D98-C858-4B74-9744-34A4A394927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50933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83D98-C858-4B74-9744-34A4A394927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79459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83D98-C858-4B74-9744-34A4A394927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264614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83D98-C858-4B74-9744-34A4A394927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206584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83D98-C858-4B74-9744-34A4A394927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266226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683D98-C858-4B74-9744-34A4A3949272}"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80062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683D98-C858-4B74-9744-34A4A3949272}"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155354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683D98-C858-4B74-9744-34A4A3949272}"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157703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83D98-C858-4B74-9744-34A4A3949272}"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131056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83D98-C858-4B74-9744-34A4A3949272}"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45651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83D98-C858-4B74-9744-34A4A3949272}"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1F0EB-46A7-48EE-8147-F03CA26970E8}" type="slidenum">
              <a:rPr lang="en-US" smtClean="0"/>
              <a:t>‹#›</a:t>
            </a:fld>
            <a:endParaRPr lang="en-US"/>
          </a:p>
        </p:txBody>
      </p:sp>
    </p:spTree>
    <p:extLst>
      <p:ext uri="{BB962C8B-B14F-4D97-AF65-F5344CB8AC3E}">
        <p14:creationId xmlns:p14="http://schemas.microsoft.com/office/powerpoint/2010/main" val="173418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83D98-C858-4B74-9744-34A4A3949272}" type="datetimeFigureOut">
              <a:rPr lang="en-US" smtClean="0"/>
              <a:t>7/22/2020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1F0EB-46A7-48EE-8147-F03CA26970E8}" type="slidenum">
              <a:rPr lang="en-US" smtClean="0"/>
              <a:t>‹#›</a:t>
            </a:fld>
            <a:endParaRPr lang="en-US"/>
          </a:p>
        </p:txBody>
      </p:sp>
    </p:spTree>
    <p:extLst>
      <p:ext uri="{BB962C8B-B14F-4D97-AF65-F5344CB8AC3E}">
        <p14:creationId xmlns:p14="http://schemas.microsoft.com/office/powerpoint/2010/main" val="1541002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jonlin@uw.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3" Type="http://schemas.openxmlformats.org/officeDocument/2006/relationships/hyperlink" Target="https://www.washington.edu/research/forms-and-templates/zipline-and-paper-supplement-department-of-energy/" TargetMode="External"/><Relationship Id="rId2" Type="http://schemas.openxmlformats.org/officeDocument/2006/relationships/hyperlink" Target="https://www.washington.edu/research/forms-and-templates/zipline-supplement-department-of-defense-involvement/" TargetMode="External"/><Relationship Id="rId1" Type="http://schemas.openxmlformats.org/officeDocument/2006/relationships/slideLayout" Target="../slideLayouts/slideLayout7.xml"/><Relationship Id="rId6" Type="http://schemas.openxmlformats.org/officeDocument/2006/relationships/hyperlink" Target="https://www.washington.edu/research/forms-and-templates/zipline-supplement-participating-site-in-multi-site-research/" TargetMode="External"/><Relationship Id="rId5" Type="http://schemas.openxmlformats.org/officeDocument/2006/relationships/hyperlink" Target="https://www.washington.edu/research/forms-and-templates/zipline-supplement-devices/" TargetMode="External"/><Relationship Id="rId4" Type="http://schemas.openxmlformats.org/officeDocument/2006/relationships/hyperlink" Target="https://www.washington.edu/research/forms-and-templates/zipline-supplement-genomic-data-sharing/" TargetMode="Externa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Word_Document2.docx"/></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ashington.edu/research/hsd/zipline/"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mailto:dchhieng@uw.ed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sslvpn.medical.washington.edu/dana-na/auth/url_9/welcome.cg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isclosureaccounting.uwmedicine.org/" TargetMode="External"/><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hyperlink" Target="mailto:ejonlin@uw.edu" TargetMode="External"/><Relationship Id="rId4" Type="http://schemas.openxmlformats.org/officeDocument/2006/relationships/hyperlink" Target="mailto:dchhieng@uw.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ejonlin@uw.edu"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pathology.washington.edu/resources/resources-for-faculty-staff" TargetMode="Externa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hyperlink" Target="mailto:ejonlin@uw.edu"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pathology.washington.edu/resources/resources-for-faculty-staff" TargetMode="External"/><Relationship Id="rId2" Type="http://schemas.openxmlformats.org/officeDocument/2006/relationships/hyperlink" Target="mailto:ejonlin@uw.edu" TargetMode="External"/><Relationship Id="rId1" Type="http://schemas.openxmlformats.org/officeDocument/2006/relationships/slideLayout" Target="../slideLayouts/slideLayout2.xml"/><Relationship Id="rId6" Type="http://schemas.openxmlformats.org/officeDocument/2006/relationships/hyperlink" Target="http://www.cancerconsortium.org/en.html" TargetMode="External"/><Relationship Id="rId5" Type="http://schemas.openxmlformats.org/officeDocument/2006/relationships/hyperlink" Target="http://extranet.fhcrc.org/EN/sections/iro/" TargetMode="External"/><Relationship Id="rId4" Type="http://schemas.openxmlformats.org/officeDocument/2006/relationships/hyperlink" Target="https://www.washington.edu/research/hs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ved=0ahUKEwjywtClue7LAhUW7WMKHb_9AvsQjRwIBw&amp;url=http://brianoverland.com/2013/11/19/lost-horizon-masterpiece-or-turkey/&amp;bvm=bv.118443451,d.cGc&amp;psig=AFQjCNEb7O6w13BmjH4E7GHtcEI1YQJ0FA&amp;ust=1459634499478715"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Autofit/>
          </a:bodyPr>
          <a:lstStyle/>
          <a:p>
            <a:r>
              <a:rPr lang="en-US" dirty="0" smtClean="0">
                <a:cs typeface="Sakkal Majalla" panose="02000000000000000000" pitchFamily="2" charset="-78"/>
              </a:rPr>
              <a:t>IRB Review of Research in the Department Pathology </a:t>
            </a:r>
            <a:r>
              <a:rPr lang="en-US" sz="3200" dirty="0" smtClean="0">
                <a:cs typeface="Sakkal Majalla" panose="02000000000000000000" pitchFamily="2" charset="-78"/>
              </a:rPr>
              <a:t>(now DLMP!)</a:t>
            </a:r>
            <a:endParaRPr lang="en-US" sz="3200" dirty="0">
              <a:cs typeface="Sakkal Majalla" panose="02000000000000000000" pitchFamily="2" charset="-78"/>
            </a:endParaRPr>
          </a:p>
        </p:txBody>
      </p:sp>
      <p:sp>
        <p:nvSpPr>
          <p:cNvPr id="3" name="Subtitle 2"/>
          <p:cNvSpPr>
            <a:spLocks noGrp="1"/>
          </p:cNvSpPr>
          <p:nvPr>
            <p:ph type="subTitle" idx="1"/>
          </p:nvPr>
        </p:nvSpPr>
        <p:spPr>
          <a:xfrm>
            <a:off x="1362075" y="4495800"/>
            <a:ext cx="6400800" cy="1752600"/>
          </a:xfrm>
        </p:spPr>
        <p:txBody>
          <a:bodyPr>
            <a:normAutofit fontScale="77500" lnSpcReduction="20000"/>
          </a:bodyPr>
          <a:lstStyle/>
          <a:p>
            <a:r>
              <a:rPr lang="en-US" sz="2800" i="1" dirty="0" smtClean="0">
                <a:solidFill>
                  <a:schemeClr val="tx1"/>
                </a:solidFill>
              </a:rPr>
              <a:t>Erica C. Jonlin, PhD</a:t>
            </a:r>
          </a:p>
          <a:p>
            <a:r>
              <a:rPr lang="en-US" sz="2800" i="1" dirty="0" smtClean="0">
                <a:solidFill>
                  <a:schemeClr val="tx1"/>
                </a:solidFill>
                <a:hlinkClick r:id="rId2"/>
              </a:rPr>
              <a:t>ejonlin@uw.edu</a:t>
            </a:r>
            <a:r>
              <a:rPr lang="en-US" sz="2800" i="1" dirty="0" smtClean="0">
                <a:solidFill>
                  <a:schemeClr val="tx1"/>
                </a:solidFill>
              </a:rPr>
              <a:t> </a:t>
            </a:r>
          </a:p>
          <a:p>
            <a:r>
              <a:rPr lang="en-US" sz="2800" i="1" dirty="0" smtClean="0">
                <a:solidFill>
                  <a:schemeClr val="tx1"/>
                </a:solidFill>
              </a:rPr>
              <a:t>IRB Consultant</a:t>
            </a:r>
          </a:p>
          <a:p>
            <a:r>
              <a:rPr lang="en-US" sz="2800" i="1" dirty="0" smtClean="0">
                <a:solidFill>
                  <a:schemeClr val="tx1"/>
                </a:solidFill>
              </a:rPr>
              <a:t>Department of Pathology</a:t>
            </a:r>
          </a:p>
          <a:p>
            <a:r>
              <a:rPr lang="en-US" sz="2800" i="1" dirty="0" smtClean="0">
                <a:solidFill>
                  <a:schemeClr val="tx1"/>
                </a:solidFill>
              </a:rPr>
              <a:t>July 22, 2020</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609600"/>
            <a:ext cx="3486150" cy="196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602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24800" cy="1143000"/>
          </a:xfrm>
        </p:spPr>
        <p:txBody>
          <a:bodyPr>
            <a:noAutofit/>
          </a:bodyPr>
          <a:lstStyle/>
          <a:p>
            <a:r>
              <a:rPr lang="en-US" sz="3600" dirty="0" smtClean="0"/>
              <a:t>Development of a new pathology method/device for diagnosis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8979580"/>
              </p:ext>
            </p:extLst>
          </p:nvPr>
        </p:nvGraphicFramePr>
        <p:xfrm>
          <a:off x="457200" y="2057400"/>
          <a:ext cx="82296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116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dirty="0" smtClean="0"/>
              <a:t>A research study in the Department of Pathology:  feasibility or pilot study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2545833"/>
              </p:ext>
            </p:extLst>
          </p:nvPr>
        </p:nvGraphicFramePr>
        <p:xfrm>
          <a:off x="457200" y="2057400"/>
          <a:ext cx="82296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8956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Screening medical records and pathology slides </a:t>
            </a:r>
            <a:br>
              <a:rPr lang="en-US" sz="2800" b="1" dirty="0" smtClean="0"/>
            </a:br>
            <a:r>
              <a:rPr lang="en-US" sz="2800" b="1" dirty="0" smtClean="0">
                <a:solidFill>
                  <a:srgbClr val="FF0000"/>
                </a:solidFill>
              </a:rPr>
              <a:t>for research purposes</a:t>
            </a:r>
            <a:endParaRPr lang="en-US" sz="2800" b="1" dirty="0">
              <a:solidFill>
                <a:srgbClr val="FF0000"/>
              </a:solidFill>
            </a:endParaRPr>
          </a:p>
        </p:txBody>
      </p:sp>
      <p:sp>
        <p:nvSpPr>
          <p:cNvPr id="3" name="Content Placeholder 2"/>
          <p:cNvSpPr>
            <a:spLocks noGrp="1"/>
          </p:cNvSpPr>
          <p:nvPr>
            <p:ph idx="1"/>
          </p:nvPr>
        </p:nvSpPr>
        <p:spPr>
          <a:xfrm>
            <a:off x="457200" y="1295401"/>
            <a:ext cx="8229600" cy="3048000"/>
          </a:xfrm>
        </p:spPr>
        <p:txBody>
          <a:bodyPr>
            <a:normAutofit/>
          </a:bodyPr>
          <a:lstStyle/>
          <a:p>
            <a:r>
              <a:rPr lang="en-US" sz="2000" dirty="0" smtClean="0"/>
              <a:t>You likely review patient records all the time, e.g.,</a:t>
            </a:r>
          </a:p>
          <a:p>
            <a:pPr lvl="1"/>
            <a:r>
              <a:rPr lang="en-US" sz="2000" dirty="0" err="1" smtClean="0"/>
              <a:t>PowerPath</a:t>
            </a:r>
            <a:r>
              <a:rPr lang="en-US" sz="2000" dirty="0" smtClean="0"/>
              <a:t>, EPIC, etc.</a:t>
            </a:r>
          </a:p>
          <a:p>
            <a:pPr lvl="1"/>
            <a:r>
              <a:rPr lang="en-US" sz="2000" dirty="0" smtClean="0"/>
              <a:t>Pathology slides</a:t>
            </a:r>
          </a:p>
          <a:p>
            <a:r>
              <a:rPr lang="en-US" sz="2000" dirty="0" smtClean="0"/>
              <a:t>But if you want to review these records and materials for a RESEARCH study (not for clinical care), you must fulfill several requirements:</a:t>
            </a:r>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473819"/>
              </p:ext>
            </p:extLst>
          </p:nvPr>
        </p:nvGraphicFramePr>
        <p:xfrm>
          <a:off x="533400" y="3200400"/>
          <a:ext cx="8077201" cy="2621280"/>
        </p:xfrm>
        <a:graphic>
          <a:graphicData uri="http://schemas.openxmlformats.org/drawingml/2006/table">
            <a:tbl>
              <a:tblPr firstRow="1" bandRow="1">
                <a:tableStyleId>{5C22544A-7EE6-4342-B048-85BDC9FD1C3A}</a:tableStyleId>
              </a:tblPr>
              <a:tblGrid>
                <a:gridCol w="3886200"/>
                <a:gridCol w="4191001"/>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First:</a:t>
                      </a:r>
                      <a:r>
                        <a:rPr lang="en-US" sz="2000" baseline="0" dirty="0" smtClean="0"/>
                        <a:t>  </a:t>
                      </a:r>
                      <a:r>
                        <a:rPr lang="en-US" sz="2000" dirty="0" smtClean="0"/>
                        <a:t>obtain permission from the UW Institutional Review Board (IRB)</a:t>
                      </a:r>
                    </a:p>
                  </a:txBody>
                  <a:tcPr/>
                </a:tc>
                <a:tc>
                  <a:txBody>
                    <a:bodyPr/>
                    <a:lstStyle/>
                    <a:p>
                      <a:r>
                        <a:rPr lang="en-US" sz="1600" dirty="0" smtClean="0"/>
                        <a:t>The</a:t>
                      </a:r>
                      <a:r>
                        <a:rPr lang="en-US" sz="1600" baseline="0" dirty="0" smtClean="0"/>
                        <a:t> Dept. of Pathology has obtained approval of a “blanket IRB application.”  If you are covered under this approval (discussed below), you </a:t>
                      </a:r>
                      <a:r>
                        <a:rPr lang="en-US" sz="1600" u="sng" baseline="0" dirty="0" smtClean="0"/>
                        <a:t>may not </a:t>
                      </a:r>
                      <a:r>
                        <a:rPr lang="en-US" sz="1600" baseline="0" dirty="0" smtClean="0"/>
                        <a:t>have to do your own IRB application!</a:t>
                      </a:r>
                      <a:endParaRPr lang="en-US" sz="160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t>After screening the records/slides, report to UW Compliance which patient records you looked at (this is a HIPAA requirement).</a:t>
                      </a:r>
                      <a:endParaRPr lang="en-US" sz="2000" b="1" dirty="0"/>
                    </a:p>
                  </a:txBody>
                  <a:tcPr/>
                </a:tc>
                <a:tc>
                  <a:txBody>
                    <a:bodyPr/>
                    <a:lstStyle/>
                    <a:p>
                      <a:r>
                        <a:rPr lang="en-US" b="1" dirty="0" smtClean="0">
                          <a:solidFill>
                            <a:schemeClr val="tx1"/>
                          </a:solidFill>
                        </a:rPr>
                        <a:t>Even</a:t>
                      </a:r>
                      <a:r>
                        <a:rPr lang="en-US" b="1" baseline="0" dirty="0" smtClean="0">
                          <a:solidFill>
                            <a:schemeClr val="tx1"/>
                          </a:solidFill>
                        </a:rPr>
                        <a:t> if you qualify for the blanket IRB approval, </a:t>
                      </a:r>
                      <a:r>
                        <a:rPr lang="en-US" b="1" baseline="0" dirty="0" smtClean="0">
                          <a:solidFill>
                            <a:srgbClr val="FF0000"/>
                          </a:solidFill>
                        </a:rPr>
                        <a:t>y</a:t>
                      </a:r>
                      <a:r>
                        <a:rPr lang="en-US" b="1" dirty="0" smtClean="0">
                          <a:solidFill>
                            <a:srgbClr val="FF0000"/>
                          </a:solidFill>
                        </a:rPr>
                        <a:t>ou must</a:t>
                      </a:r>
                      <a:r>
                        <a:rPr lang="en-US" b="1" baseline="0" dirty="0" smtClean="0">
                          <a:solidFill>
                            <a:srgbClr val="FF0000"/>
                          </a:solidFill>
                        </a:rPr>
                        <a:t> do the HIPAA-required reporting!</a:t>
                      </a:r>
                      <a:endParaRPr lang="en-US" b="1" dirty="0">
                        <a:solidFill>
                          <a:srgbClr val="FF0000"/>
                        </a:solidFill>
                      </a:endParaRPr>
                    </a:p>
                  </a:txBody>
                  <a:tcPr/>
                </a:tc>
              </a:tr>
            </a:tbl>
          </a:graphicData>
        </a:graphic>
      </p:graphicFrame>
      <p:sp>
        <p:nvSpPr>
          <p:cNvPr id="5" name="TextBox 4"/>
          <p:cNvSpPr txBox="1"/>
          <p:nvPr/>
        </p:nvSpPr>
        <p:spPr>
          <a:xfrm>
            <a:off x="3276600" y="6107876"/>
            <a:ext cx="2256130" cy="369332"/>
          </a:xfrm>
          <a:prstGeom prst="rect">
            <a:avLst/>
          </a:prstGeom>
          <a:noFill/>
        </p:spPr>
        <p:txBody>
          <a:bodyPr wrap="none" rtlCol="0">
            <a:spAutoFit/>
          </a:bodyPr>
          <a:lstStyle/>
          <a:p>
            <a:r>
              <a:rPr lang="en-US" dirty="0" smtClean="0"/>
              <a:t>More on this later . . . </a:t>
            </a:r>
            <a:endParaRPr lang="en-US" dirty="0"/>
          </a:p>
        </p:txBody>
      </p:sp>
    </p:spTree>
    <p:extLst>
      <p:ext uri="{BB962C8B-B14F-4D97-AF65-F5344CB8AC3E}">
        <p14:creationId xmlns:p14="http://schemas.microsoft.com/office/powerpoint/2010/main" val="288765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743200" cy="1143000"/>
          </a:xfrm>
        </p:spPr>
        <p:txBody>
          <a:bodyPr>
            <a:noAutofit/>
          </a:bodyPr>
          <a:lstStyle/>
          <a:p>
            <a:r>
              <a:rPr lang="en-US" sz="3200" dirty="0" smtClean="0"/>
              <a:t>Typical IRB application</a:t>
            </a:r>
            <a:br>
              <a:rPr lang="en-US" sz="3200" dirty="0" smtClean="0"/>
            </a:br>
            <a:r>
              <a:rPr lang="en-US" sz="3200" dirty="0" smtClean="0"/>
              <a:t>in Pathology</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85800"/>
            <a:ext cx="5476875"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3809999"/>
            <a:ext cx="1905000" cy="923330"/>
          </a:xfrm>
          <a:prstGeom prst="rect">
            <a:avLst/>
          </a:prstGeom>
          <a:noFill/>
        </p:spPr>
        <p:txBody>
          <a:bodyPr wrap="square" rtlCol="0">
            <a:spAutoFit/>
          </a:bodyPr>
          <a:lstStyle/>
          <a:p>
            <a:r>
              <a:rPr lang="en-US" dirty="0" smtClean="0"/>
              <a:t>Electronic form that you fill out and then upload</a:t>
            </a:r>
            <a:endParaRPr lang="en-US" dirty="0"/>
          </a:p>
        </p:txBody>
      </p:sp>
    </p:spTree>
    <p:extLst>
      <p:ext uri="{BB962C8B-B14F-4D97-AF65-F5344CB8AC3E}">
        <p14:creationId xmlns:p14="http://schemas.microsoft.com/office/powerpoint/2010/main" val="3691147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28205515"/>
              </p:ext>
            </p:extLst>
          </p:nvPr>
        </p:nvGraphicFramePr>
        <p:xfrm>
          <a:off x="990600" y="2362200"/>
          <a:ext cx="6863715" cy="2181225"/>
        </p:xfrm>
        <a:graphic>
          <a:graphicData uri="http://schemas.openxmlformats.org/drawingml/2006/table">
            <a:tbl>
              <a:tblPr firstRow="1" firstCol="1" bandRow="1"/>
              <a:tblGrid>
                <a:gridCol w="6577965"/>
                <a:gridCol w="285750"/>
              </a:tblGrid>
              <a:tr h="613410">
                <a:tc gridSpan="2">
                  <a:txBody>
                    <a:bodyPr/>
                    <a:lstStyle/>
                    <a:p>
                      <a:pPr marL="211455" marR="0" indent="-211455">
                        <a:spcBef>
                          <a:spcPts val="0"/>
                        </a:spcBef>
                        <a:spcAft>
                          <a:spcPts val="0"/>
                        </a:spcAft>
                      </a:pPr>
                      <a:r>
                        <a:rPr lang="en-US" sz="1100" b="1" dirty="0">
                          <a:effectLst/>
                          <a:latin typeface="Calibri"/>
                          <a:ea typeface="Calibri"/>
                          <a:cs typeface="Calibri"/>
                        </a:rPr>
                        <a:t>1.5 Objectives </a:t>
                      </a:r>
                      <a:r>
                        <a:rPr lang="en-US" sz="1100" dirty="0">
                          <a:effectLst/>
                          <a:latin typeface="Calibri"/>
                          <a:ea typeface="Calibri"/>
                          <a:cs typeface="Times New Roman"/>
                        </a:rPr>
                        <a:t>Using lay language, describe the purpose, specific aims, or objectives that will be met by this specific project. If hypotheses are being tested, describe them. You will be asked to describe the specific procedures in a later section.</a:t>
                      </a:r>
                    </a:p>
                  </a:txBody>
                  <a:tcPr marL="68580" marR="68580" marT="0" marB="0" anchor="ctr">
                    <a:lnL>
                      <a:noFill/>
                    </a:lnL>
                    <a:lnR>
                      <a:noFill/>
                    </a:lnR>
                    <a:lnT>
                      <a:noFill/>
                    </a:lnT>
                    <a:lnB w="38100" cap="flat" cmpd="sng" algn="ctr">
                      <a:solidFill>
                        <a:srgbClr val="E8960C"/>
                      </a:solidFill>
                      <a:prstDash val="solid"/>
                      <a:round/>
                      <a:headEnd type="none" w="med" len="med"/>
                      <a:tailEnd type="none" w="med" len="med"/>
                    </a:lnB>
                  </a:tcPr>
                </a:tc>
                <a:tc hMerge="1">
                  <a:txBody>
                    <a:bodyPr/>
                    <a:lstStyle/>
                    <a:p>
                      <a:endParaRPr lang="en-US"/>
                    </a:p>
                  </a:txBody>
                  <a:tcPr/>
                </a:tc>
              </a:tr>
              <a:tr h="274320">
                <a:tc>
                  <a:txBody>
                    <a:bodyPr/>
                    <a:lstStyle/>
                    <a:p>
                      <a:pPr marL="0" marR="0">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nchor="ctr">
                    <a:lnL w="38100" cap="flat" cmpd="sng" algn="ctr">
                      <a:solidFill>
                        <a:srgbClr val="E8960C"/>
                      </a:solidFill>
                      <a:prstDash val="solid"/>
                      <a:round/>
                      <a:headEnd type="none" w="med" len="med"/>
                      <a:tailEnd type="none" w="med" len="med"/>
                    </a:lnL>
                    <a:lnR w="38100" cap="flat" cmpd="sng" algn="ctr">
                      <a:solidFill>
                        <a:srgbClr val="E8960C"/>
                      </a:solidFill>
                      <a:prstDash val="solid"/>
                      <a:round/>
                      <a:headEnd type="none" w="med" len="med"/>
                      <a:tailEnd type="none" w="med" len="med"/>
                    </a:lnR>
                    <a:lnT w="38100" cap="flat" cmpd="sng" algn="ctr">
                      <a:solidFill>
                        <a:srgbClr val="E8960C"/>
                      </a:solidFill>
                      <a:prstDash val="solid"/>
                      <a:round/>
                      <a:headEnd type="none" w="med" len="med"/>
                      <a:tailEnd type="none" w="med" len="med"/>
                    </a:lnT>
                    <a:lnB w="38100" cap="flat" cmpd="sng" algn="ctr">
                      <a:solidFill>
                        <a:srgbClr val="E8960C"/>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a:ea typeface="Calibri"/>
                          <a:cs typeface="Times New Roman"/>
                        </a:rPr>
                        <a:t> </a:t>
                      </a:r>
                    </a:p>
                  </a:txBody>
                  <a:tcPr marL="0" marR="0" marT="0" marB="0" anchor="ctr">
                    <a:lnL w="38100" cap="flat" cmpd="sng" algn="ctr">
                      <a:solidFill>
                        <a:srgbClr val="E8960C"/>
                      </a:solidFill>
                      <a:prstDash val="solid"/>
                      <a:round/>
                      <a:headEnd type="none" w="med" len="med"/>
                      <a:tailEnd type="none" w="med" len="med"/>
                    </a:lnL>
                    <a:lnR>
                      <a:noFill/>
                    </a:lnR>
                    <a:lnT>
                      <a:noFill/>
                    </a:lnT>
                    <a:lnB>
                      <a:noFill/>
                    </a:lnB>
                  </a:tcPr>
                </a:tc>
              </a:tr>
              <a:tr h="384810">
                <a:tc gridSpan="2">
                  <a:txBody>
                    <a:bodyPr/>
                    <a:lstStyle/>
                    <a:p>
                      <a:pPr marL="0" marR="0">
                        <a:spcBef>
                          <a:spcPts val="0"/>
                        </a:spcBef>
                        <a:spcAft>
                          <a:spcPts val="0"/>
                        </a:spcAft>
                      </a:pPr>
                      <a:r>
                        <a:rPr lang="en-US" sz="1100" b="1">
                          <a:effectLst/>
                          <a:latin typeface="Calibri"/>
                          <a:ea typeface="Calibri"/>
                          <a:cs typeface="Times New Roman"/>
                        </a:rPr>
                        <a:t>1.6</a:t>
                      </a:r>
                      <a:r>
                        <a:rPr lang="en-US" sz="1100">
                          <a:effectLst/>
                          <a:latin typeface="Times New Roman"/>
                          <a:ea typeface="Calibri"/>
                          <a:cs typeface="Times New Roman"/>
                        </a:rPr>
                        <a:t> </a:t>
                      </a:r>
                      <a:r>
                        <a:rPr lang="en-US" sz="1100" b="1">
                          <a:effectLst/>
                          <a:latin typeface="Calibri"/>
                          <a:ea typeface="Calibri"/>
                          <a:cs typeface="Times New Roman"/>
                        </a:rPr>
                        <a:t>Study design</a:t>
                      </a:r>
                      <a:r>
                        <a:rPr lang="en-US" sz="1100">
                          <a:effectLst/>
                          <a:latin typeface="Calibri"/>
                          <a:ea typeface="Calibri"/>
                          <a:cs typeface="Times New Roman"/>
                        </a:rPr>
                        <a:t>. Provide a one-sentence description of the general study design and/or type of methodology.  </a:t>
                      </a:r>
                    </a:p>
                  </a:txBody>
                  <a:tcPr marL="68580" marR="68580" marT="0" marB="0" anchor="ctr">
                    <a:lnL>
                      <a:noFill/>
                    </a:lnL>
                    <a:lnR>
                      <a:noFill/>
                    </a:lnR>
                    <a:lnT w="38100" cap="flat" cmpd="sng" algn="ctr">
                      <a:solidFill>
                        <a:srgbClr val="E8960C"/>
                      </a:solidFill>
                      <a:prstDash val="solid"/>
                      <a:round/>
                      <a:headEnd type="none" w="med" len="med"/>
                      <a:tailEnd type="none" w="med" len="med"/>
                    </a:lnT>
                    <a:lnB>
                      <a:noFill/>
                    </a:lnB>
                  </a:tcPr>
                </a:tc>
                <a:tc hMerge="1">
                  <a:txBody>
                    <a:bodyPr/>
                    <a:lstStyle/>
                    <a:p>
                      <a:endParaRPr lang="en-US"/>
                    </a:p>
                  </a:txBody>
                  <a:tcPr/>
                </a:tc>
              </a:tr>
              <a:tr h="634365">
                <a:tc gridSpan="2">
                  <a:txBody>
                    <a:bodyPr/>
                    <a:lstStyle/>
                    <a:p>
                      <a:pPr marL="228600" marR="0">
                        <a:spcBef>
                          <a:spcPts val="0"/>
                        </a:spcBef>
                        <a:spcAft>
                          <a:spcPts val="0"/>
                        </a:spcAft>
                      </a:pPr>
                      <a:r>
                        <a:rPr lang="en-US" sz="1000" i="1" dirty="0">
                          <a:solidFill>
                            <a:srgbClr val="7F7F7F"/>
                          </a:solidFill>
                          <a:effectLst/>
                          <a:latin typeface="Calibri"/>
                          <a:ea typeface="Calibri"/>
                          <a:cs typeface="Calibri"/>
                        </a:rPr>
                        <a:t>Your answer will help HSD in assigning applications to reviewers and in managing workload. Examples: a longitudinal observational study; web scraping from a convenience sample of blogs; medical record review; coordinating center for a multi-site study; genetic analyses of residual clinical specimens.</a:t>
                      </a:r>
                      <a:endParaRPr lang="en-US" sz="1100" dirty="0">
                        <a:effectLst/>
                        <a:latin typeface="Calibri"/>
                        <a:ea typeface="Calibri"/>
                        <a:cs typeface="Times New Roman"/>
                      </a:endParaRPr>
                    </a:p>
                  </a:txBody>
                  <a:tcPr marL="68580" marR="68580" marT="0" marB="0" anchor="ctr">
                    <a:lnL>
                      <a:noFill/>
                    </a:lnL>
                    <a:lnR>
                      <a:noFill/>
                    </a:lnR>
                    <a:lnT>
                      <a:noFill/>
                    </a:lnT>
                    <a:lnB w="38100" cap="flat" cmpd="sng" algn="ctr">
                      <a:solidFill>
                        <a:srgbClr val="E8960C"/>
                      </a:solidFill>
                      <a:prstDash val="solid"/>
                      <a:round/>
                      <a:headEnd type="none" w="med" len="med"/>
                      <a:tailEnd type="none" w="med" len="med"/>
                    </a:lnB>
                  </a:tcPr>
                </a:tc>
                <a:tc hMerge="1">
                  <a:txBody>
                    <a:bodyPr/>
                    <a:lstStyle/>
                    <a:p>
                      <a:endParaRPr lang="en-US"/>
                    </a:p>
                  </a:txBody>
                  <a:tcPr/>
                </a:tc>
              </a:tr>
              <a:tr h="274320">
                <a:tc>
                  <a:txBody>
                    <a:bodyPr/>
                    <a:lstStyle/>
                    <a:p>
                      <a:pPr marL="0" marR="0">
                        <a:spcBef>
                          <a:spcPts val="0"/>
                        </a:spcBef>
                        <a:spcAft>
                          <a:spcPts val="0"/>
                        </a:spcAft>
                      </a:pPr>
                      <a:r>
                        <a:rPr lang="en-US" sz="1100">
                          <a:effectLst/>
                          <a:latin typeface="Times New Roman"/>
                          <a:ea typeface="Calibri"/>
                          <a:cs typeface="Times New Roman"/>
                        </a:rPr>
                        <a:t>     </a:t>
                      </a:r>
                      <a:endParaRPr lang="en-US" sz="1100">
                        <a:effectLst/>
                        <a:latin typeface="Calibri"/>
                        <a:ea typeface="Calibri"/>
                        <a:cs typeface="Times New Roman"/>
                      </a:endParaRPr>
                    </a:p>
                  </a:txBody>
                  <a:tcPr marL="68580" marR="68580" marT="0" marB="0" anchor="ctr">
                    <a:lnL w="38100" cap="flat" cmpd="sng" algn="ctr">
                      <a:solidFill>
                        <a:srgbClr val="E8960C"/>
                      </a:solidFill>
                      <a:prstDash val="solid"/>
                      <a:round/>
                      <a:headEnd type="none" w="med" len="med"/>
                      <a:tailEnd type="none" w="med" len="med"/>
                    </a:lnL>
                    <a:lnR w="38100" cap="flat" cmpd="sng" algn="ctr">
                      <a:solidFill>
                        <a:srgbClr val="E8960C"/>
                      </a:solidFill>
                      <a:prstDash val="solid"/>
                      <a:round/>
                      <a:headEnd type="none" w="med" len="med"/>
                      <a:tailEnd type="none" w="med" len="med"/>
                    </a:lnR>
                    <a:lnT w="38100" cap="flat" cmpd="sng" algn="ctr">
                      <a:solidFill>
                        <a:srgbClr val="E8960C"/>
                      </a:solidFill>
                      <a:prstDash val="solid"/>
                      <a:round/>
                      <a:headEnd type="none" w="med" len="med"/>
                      <a:tailEnd type="none" w="med" len="med"/>
                    </a:lnT>
                    <a:lnB w="38100" cap="flat" cmpd="sng" algn="ctr">
                      <a:solidFill>
                        <a:srgbClr val="E8960C"/>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a:ea typeface="Calibri"/>
                          <a:cs typeface="Times New Roman"/>
                        </a:rPr>
                        <a:t> </a:t>
                      </a:r>
                    </a:p>
                  </a:txBody>
                  <a:tcPr marL="0" marR="0" marT="0" marB="0" anchor="ctr">
                    <a:lnL w="38100" cap="flat" cmpd="sng" algn="ctr">
                      <a:solidFill>
                        <a:srgbClr val="E8960C"/>
                      </a:solidFill>
                      <a:prstDash val="solid"/>
                      <a:round/>
                      <a:headEnd type="none" w="med" len="med"/>
                      <a:tailEnd type="none" w="med" len="med"/>
                    </a:lnL>
                    <a:lnR>
                      <a:noFill/>
                    </a:lnR>
                    <a:lnT>
                      <a:noFill/>
                    </a:lnT>
                    <a:lnB>
                      <a:noFill/>
                    </a:lnB>
                  </a:tcPr>
                </a:tc>
              </a:tr>
            </a:tbl>
          </a:graphicData>
        </a:graphic>
      </p:graphicFrame>
      <p:sp>
        <p:nvSpPr>
          <p:cNvPr id="6" name="Oval 5" descr="This indicates that the question must be answered if you are requesting a determination about whether your activity is human subjects research or qualifies for exempt status. All other questions may be skipped.&#10;" title="Circle"/>
          <p:cNvSpPr/>
          <p:nvPr/>
        </p:nvSpPr>
        <p:spPr>
          <a:xfrm>
            <a:off x="1611313" y="7348538"/>
            <a:ext cx="249237" cy="219075"/>
          </a:xfrm>
          <a:prstGeom prst="ellipse">
            <a:avLst/>
          </a:prstGeom>
          <a:noFill/>
          <a:ln w="12700">
            <a:solidFill>
              <a:srgbClr val="1F5A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796418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258646893"/>
              </p:ext>
            </p:extLst>
          </p:nvPr>
        </p:nvGraphicFramePr>
        <p:xfrm>
          <a:off x="1143000" y="228600"/>
          <a:ext cx="6872287" cy="6514258"/>
        </p:xfrm>
        <a:graphic>
          <a:graphicData uri="http://schemas.openxmlformats.org/presentationml/2006/ole">
            <mc:AlternateContent xmlns:mc="http://schemas.openxmlformats.org/markup-compatibility/2006">
              <mc:Choice xmlns:v="urn:schemas-microsoft-com:vml" Requires="v">
                <p:oleObj spid="_x0000_s7232" name="Document" r:id="rId4" imgW="7038303" imgH="6672038" progId="Word.Document.12">
                  <p:embed/>
                </p:oleObj>
              </mc:Choice>
              <mc:Fallback>
                <p:oleObj name="Document" r:id="rId4" imgW="7038303" imgH="6672038" progId="Word.Document.12">
                  <p:embed/>
                  <p:pic>
                    <p:nvPicPr>
                      <p:cNvPr id="0" name=""/>
                      <p:cNvPicPr/>
                      <p:nvPr/>
                    </p:nvPicPr>
                    <p:blipFill>
                      <a:blip r:embed="rId5"/>
                      <a:stretch>
                        <a:fillRect/>
                      </a:stretch>
                    </p:blipFill>
                    <p:spPr>
                      <a:xfrm>
                        <a:off x="1143000" y="228600"/>
                        <a:ext cx="6872287" cy="6514258"/>
                      </a:xfrm>
                      <a:prstGeom prst="rect">
                        <a:avLst/>
                      </a:prstGeom>
                    </p:spPr>
                  </p:pic>
                </p:oleObj>
              </mc:Fallback>
            </mc:AlternateContent>
          </a:graphicData>
        </a:graphic>
      </p:graphicFrame>
      <p:sp>
        <p:nvSpPr>
          <p:cNvPr id="2" name="Right Arrow 1"/>
          <p:cNvSpPr/>
          <p:nvPr/>
        </p:nvSpPr>
        <p:spPr>
          <a:xfrm>
            <a:off x="457200" y="2590800"/>
            <a:ext cx="762000" cy="39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457200" y="1981200"/>
            <a:ext cx="762000" cy="39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57200" y="5486400"/>
            <a:ext cx="762000" cy="39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 y="4114800"/>
            <a:ext cx="762000" cy="394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1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8882865"/>
              </p:ext>
            </p:extLst>
          </p:nvPr>
        </p:nvGraphicFramePr>
        <p:xfrm>
          <a:off x="1219200" y="1219200"/>
          <a:ext cx="6585412" cy="4724400"/>
        </p:xfrm>
        <a:graphic>
          <a:graphicData uri="http://schemas.openxmlformats.org/drawingml/2006/table">
            <a:tbl>
              <a:tblPr firstRow="1" firstCol="1" bandRow="1"/>
              <a:tblGrid>
                <a:gridCol w="270548"/>
                <a:gridCol w="256119"/>
                <a:gridCol w="106108"/>
                <a:gridCol w="106108"/>
                <a:gridCol w="106108"/>
                <a:gridCol w="271750"/>
                <a:gridCol w="4058216"/>
                <a:gridCol w="1410455"/>
              </a:tblGrid>
              <a:tr h="472557">
                <a:tc gridSpan="8">
                  <a:txBody>
                    <a:bodyPr/>
                    <a:lstStyle/>
                    <a:p>
                      <a:pPr marL="200025" marR="0" indent="-200025">
                        <a:spcBef>
                          <a:spcPts val="0"/>
                        </a:spcBef>
                        <a:spcAft>
                          <a:spcPts val="0"/>
                        </a:spcAft>
                      </a:pPr>
                      <a:r>
                        <a:rPr lang="en-US" sz="900" b="1" dirty="0">
                          <a:effectLst/>
                          <a:latin typeface="Calibri"/>
                          <a:ea typeface="Calibri"/>
                          <a:cs typeface="Times New Roman"/>
                        </a:rPr>
                        <a:t>1.8 </a:t>
                      </a:r>
                      <a:r>
                        <a:rPr lang="en-US" sz="1000" b="1" dirty="0">
                          <a:effectLst/>
                          <a:latin typeface="Calibri"/>
                          <a:ea typeface="Calibri"/>
                          <a:cs typeface="Times New Roman"/>
                        </a:rPr>
                        <a:t>Supplements</a:t>
                      </a:r>
                      <a:r>
                        <a:rPr lang="en-US" sz="1000" dirty="0">
                          <a:effectLst/>
                          <a:latin typeface="Calibri"/>
                          <a:ea typeface="Calibri"/>
                          <a:cs typeface="Times New Roman"/>
                        </a:rPr>
                        <a:t>. Check all boxes that apply, to identify Supplements you should complete and upload to the </a:t>
                      </a:r>
                      <a:r>
                        <a:rPr lang="en-US" sz="1000" b="1" dirty="0">
                          <a:effectLst/>
                          <a:latin typeface="Calibri"/>
                          <a:ea typeface="Calibri"/>
                          <a:cs typeface="Times New Roman"/>
                        </a:rPr>
                        <a:t>Supporting Documents</a:t>
                      </a:r>
                      <a:r>
                        <a:rPr lang="en-US" sz="1000" dirty="0">
                          <a:effectLst/>
                          <a:latin typeface="Calibri"/>
                          <a:ea typeface="Calibri"/>
                          <a:cs typeface="Times New Roman"/>
                        </a:rPr>
                        <a:t> </a:t>
                      </a:r>
                      <a:r>
                        <a:rPr lang="en-US" sz="1000" dirty="0" err="1">
                          <a:effectLst/>
                          <a:latin typeface="Calibri"/>
                          <a:ea typeface="Calibri"/>
                          <a:cs typeface="Times New Roman"/>
                        </a:rPr>
                        <a:t>SmartForm</a:t>
                      </a:r>
                      <a:r>
                        <a:rPr lang="en-US" sz="1000" dirty="0">
                          <a:effectLst/>
                          <a:latin typeface="Calibri"/>
                          <a:ea typeface="Calibri"/>
                          <a:cs typeface="Times New Roman"/>
                        </a:rPr>
                        <a:t> in </a:t>
                      </a:r>
                      <a:r>
                        <a:rPr lang="en-US" sz="1000" b="1" i="1" dirty="0" err="1">
                          <a:effectLst/>
                          <a:latin typeface="Calibri"/>
                          <a:ea typeface="Calibri"/>
                          <a:cs typeface="Times New Roman"/>
                        </a:rPr>
                        <a:t>Zipline</a:t>
                      </a:r>
                      <a:r>
                        <a:rPr lang="en-US" sz="1000" dirty="0">
                          <a:effectLst/>
                          <a:latin typeface="Calibri"/>
                          <a:ea typeface="Calibri"/>
                          <a:cs typeface="Times New Roman"/>
                        </a:rPr>
                        <a:t>.</a:t>
                      </a:r>
                    </a:p>
                  </a:txBody>
                  <a:tcPr marL="64931" marR="64931"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4520">
                <a:tc gridSpan="8">
                  <a:txBody>
                    <a:bodyPr/>
                    <a:lstStyle/>
                    <a:p>
                      <a:pPr marL="222885" marR="0" indent="-5715">
                        <a:spcBef>
                          <a:spcPts val="0"/>
                        </a:spcBef>
                        <a:spcAft>
                          <a:spcPts val="0"/>
                        </a:spcAft>
                      </a:pPr>
                      <a:r>
                        <a:rPr lang="en-US" sz="900" i="1">
                          <a:solidFill>
                            <a:srgbClr val="7F7F7F"/>
                          </a:solidFill>
                          <a:effectLst/>
                          <a:latin typeface="Calibri"/>
                          <a:ea typeface="Calibri"/>
                          <a:cs typeface="Calibri"/>
                        </a:rPr>
                        <a:t>This section is here instead of at the end of the form to reduce the risk of duplicating information in this IRB Protocol form that you will need to provide in these Supplements.</a:t>
                      </a:r>
                      <a:endParaRPr lang="en-US" sz="1000">
                        <a:effectLst/>
                        <a:latin typeface="Calibri"/>
                        <a:ea typeface="Calibri"/>
                        <a:cs typeface="Times New Roman"/>
                      </a:endParaRPr>
                    </a:p>
                  </a:txBody>
                  <a:tcPr marL="64931" marR="64931"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7443">
                <a:tc>
                  <a:txBody>
                    <a:bodyPr/>
                    <a:lstStyle/>
                    <a:p>
                      <a:pPr marL="0" marR="0">
                        <a:spcBef>
                          <a:spcPts val="0"/>
                        </a:spcBef>
                        <a:spcAft>
                          <a:spcPts val="0"/>
                        </a:spcAft>
                      </a:pPr>
                      <a:r>
                        <a:rPr lang="en-US" sz="9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gridSpan="5">
                  <a:txBody>
                    <a:bodyPr/>
                    <a:lstStyle/>
                    <a:p>
                      <a:pPr marL="0" marR="0" algn="ctr">
                        <a:spcBef>
                          <a:spcPts val="0"/>
                        </a:spcBef>
                        <a:spcAft>
                          <a:spcPts val="0"/>
                        </a:spcAft>
                      </a:pPr>
                      <a:r>
                        <a:rPr lang="en-US" sz="1000" b="1">
                          <a:solidFill>
                            <a:srgbClr val="FFFFFF"/>
                          </a:solidFill>
                          <a:effectLst/>
                          <a:latin typeface="Calibri"/>
                          <a:ea typeface="Calibri"/>
                          <a:cs typeface="Calibri"/>
                        </a:rPr>
                        <a:t>Check all That Apply</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solidFill>
                      <a:srgbClr val="1F5A8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0" b="1">
                          <a:solidFill>
                            <a:srgbClr val="FFFFFF"/>
                          </a:solidFill>
                          <a:effectLst/>
                          <a:latin typeface="Calibri"/>
                          <a:ea typeface="Calibri"/>
                          <a:cs typeface="Calibri"/>
                        </a:rPr>
                        <a:t>Type of Research</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solidFill>
                      <a:srgbClr val="1F5A87"/>
                    </a:solidFill>
                  </a:tcPr>
                </a:tc>
                <a:tc>
                  <a:txBody>
                    <a:bodyPr/>
                    <a:lstStyle/>
                    <a:p>
                      <a:pPr marL="0" marR="0" algn="ctr">
                        <a:spcBef>
                          <a:spcPts val="0"/>
                        </a:spcBef>
                        <a:spcAft>
                          <a:spcPts val="0"/>
                        </a:spcAft>
                      </a:pPr>
                      <a:r>
                        <a:rPr lang="en-US" sz="1000" b="1">
                          <a:solidFill>
                            <a:srgbClr val="FFFFFF"/>
                          </a:solidFill>
                          <a:effectLst/>
                          <a:latin typeface="Calibri"/>
                          <a:ea typeface="Calibri"/>
                          <a:cs typeface="Calibri"/>
                        </a:rPr>
                        <a:t>Supplement Name</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solidFill>
                      <a:srgbClr val="1F5A87"/>
                    </a:solidFill>
                  </a:tcPr>
                </a:tc>
              </a:tr>
              <a:tr h="126857">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rowSpan="3">
                  <a:txBody>
                    <a:bodyPr/>
                    <a:lstStyle/>
                    <a:p>
                      <a:pPr marL="0" marR="0">
                        <a:spcBef>
                          <a:spcPts val="0"/>
                        </a:spcBef>
                        <a:spcAft>
                          <a:spcPts val="0"/>
                        </a:spcAft>
                      </a:pPr>
                      <a:r>
                        <a:rPr lang="en-US" sz="1000" b="1">
                          <a:effectLst/>
                          <a:latin typeface="Calibri"/>
                          <a:ea typeface="Calibri"/>
                          <a:cs typeface="Times New Roman"/>
                        </a:rPr>
                        <a:t>Department of Defense</a:t>
                      </a:r>
                      <a:endParaRPr lang="en-US" sz="1000">
                        <a:effectLst/>
                        <a:latin typeface="Calibri"/>
                        <a:ea typeface="Calibri"/>
                        <a:cs typeface="Times New Roman"/>
                      </a:endParaRPr>
                    </a:p>
                    <a:p>
                      <a:pPr marL="0" marR="0">
                        <a:spcBef>
                          <a:spcPts val="0"/>
                        </a:spcBef>
                        <a:spcAft>
                          <a:spcPts val="0"/>
                        </a:spcAft>
                      </a:pPr>
                      <a:r>
                        <a:rPr lang="en-US" sz="1000">
                          <a:effectLst/>
                          <a:latin typeface="Calibri"/>
                          <a:ea typeface="Calibri"/>
                          <a:cs typeface="Times New Roman"/>
                        </a:rPr>
                        <a:t>The research involves Department of Defense funding, facilities, data, or personnel.</a:t>
                      </a: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c rowSpan="3">
                  <a:txBody>
                    <a:bodyPr/>
                    <a:lstStyle/>
                    <a:p>
                      <a:pPr marL="0" marR="0">
                        <a:spcBef>
                          <a:spcPts val="0"/>
                        </a:spcBef>
                        <a:spcAft>
                          <a:spcPts val="0"/>
                        </a:spcAft>
                      </a:pPr>
                      <a:r>
                        <a:rPr lang="en-US" sz="900" i="1" u="sng">
                          <a:solidFill>
                            <a:srgbClr val="0000FF"/>
                          </a:solidFill>
                          <a:effectLst/>
                          <a:latin typeface="Calibri"/>
                          <a:ea typeface="Calibri"/>
                          <a:cs typeface="Times New Roman"/>
                          <a:hlinkClick r:id="rId2"/>
                        </a:rPr>
                        <a:t>ZIPLINE</a:t>
                      </a:r>
                      <a:r>
                        <a:rPr lang="en-US" sz="900" u="sng">
                          <a:solidFill>
                            <a:srgbClr val="0000FF"/>
                          </a:solidFill>
                          <a:effectLst/>
                          <a:latin typeface="Calibri"/>
                          <a:ea typeface="Calibri"/>
                          <a:cs typeface="Times New Roman"/>
                          <a:hlinkClick r:id="rId2"/>
                        </a:rPr>
                        <a:t> SUPPLEMENT: Department of Defense</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r>
              <a:tr h="176758">
                <a:tc>
                  <a:txBody>
                    <a:bodyPr/>
                    <a:lstStyle/>
                    <a:p>
                      <a:pPr marL="0" marR="0">
                        <a:spcBef>
                          <a:spcPts val="0"/>
                        </a:spcBef>
                        <a:spcAft>
                          <a:spcPts val="0"/>
                        </a:spcAft>
                      </a:pPr>
                      <a:r>
                        <a:rPr lang="en-US" sz="100" dirty="0">
                          <a:effectLst/>
                          <a:latin typeface="Calibri"/>
                          <a:ea typeface="Calibri"/>
                          <a:cs typeface="Calibri"/>
                        </a:rPr>
                        <a:t> </a:t>
                      </a:r>
                      <a:endParaRPr lang="en-US" sz="1000" dirty="0">
                        <a:effectLst/>
                        <a:latin typeface="Calibri"/>
                        <a:ea typeface="Calibri"/>
                        <a:cs typeface="Times New Roman"/>
                      </a:endParaRPr>
                    </a:p>
                  </a:txBody>
                  <a:tcPr marL="64931" marR="64931" marT="0" marB="0" anchor="ctr">
                    <a:lnL>
                      <a:noFill/>
                    </a:lnL>
                    <a:lnR>
                      <a:noFill/>
                    </a:lnR>
                    <a:lnT>
                      <a:noFill/>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w="190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spcBef>
                          <a:spcPts val="0"/>
                        </a:spcBef>
                        <a:spcAft>
                          <a:spcPts val="0"/>
                        </a:spcAft>
                      </a:pPr>
                      <a:r>
                        <a:rPr lang="en-US" sz="1000" b="1">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vMerge="1">
                  <a:txBody>
                    <a:bodyPr/>
                    <a:lstStyle/>
                    <a:p>
                      <a:endParaRPr lang="en-US"/>
                    </a:p>
                  </a:txBody>
                  <a:tcPr/>
                </a:tc>
              </a:tr>
              <a:tr h="236278">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1F5A87"/>
                      </a:solidFill>
                      <a:prstDash val="dash"/>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vMerge="1">
                  <a:txBody>
                    <a:bodyPr/>
                    <a:lstStyle/>
                    <a:p>
                      <a:endParaRPr lang="en-US"/>
                    </a:p>
                  </a:txBody>
                  <a:tcPr/>
                </a:tc>
                <a:tc vMerge="1">
                  <a:txBody>
                    <a:bodyPr/>
                    <a:lstStyle/>
                    <a:p>
                      <a:endParaRPr lang="en-US"/>
                    </a:p>
                  </a:txBody>
                  <a:tcPr/>
                </a:tc>
              </a:tr>
              <a:tr h="101606">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rowSpan="3">
                  <a:txBody>
                    <a:bodyPr/>
                    <a:lstStyle/>
                    <a:p>
                      <a:pPr marL="0" marR="0">
                        <a:spcBef>
                          <a:spcPts val="0"/>
                        </a:spcBef>
                        <a:spcAft>
                          <a:spcPts val="0"/>
                        </a:spcAft>
                      </a:pPr>
                      <a:r>
                        <a:rPr lang="en-US" sz="1000" b="1">
                          <a:effectLst/>
                          <a:latin typeface="Calibri"/>
                          <a:ea typeface="Calibri"/>
                          <a:cs typeface="Times New Roman"/>
                        </a:rPr>
                        <a:t>Department of Energy</a:t>
                      </a:r>
                      <a:endParaRPr lang="en-US" sz="1000">
                        <a:effectLst/>
                        <a:latin typeface="Calibri"/>
                        <a:ea typeface="Calibri"/>
                        <a:cs typeface="Times New Roman"/>
                      </a:endParaRPr>
                    </a:p>
                    <a:p>
                      <a:pPr marL="0" marR="0">
                        <a:spcBef>
                          <a:spcPts val="0"/>
                        </a:spcBef>
                        <a:spcAft>
                          <a:spcPts val="0"/>
                        </a:spcAft>
                      </a:pPr>
                      <a:r>
                        <a:rPr lang="en-US" sz="1000">
                          <a:effectLst/>
                          <a:latin typeface="Calibri"/>
                          <a:ea typeface="Calibri"/>
                          <a:cs typeface="Times New Roman"/>
                        </a:rPr>
                        <a:t>The research involves Department of Energy funding, facilities, data, or personnel.</a:t>
                      </a: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c rowSpan="3">
                  <a:txBody>
                    <a:bodyPr/>
                    <a:lstStyle/>
                    <a:p>
                      <a:pPr marL="0" marR="0">
                        <a:spcBef>
                          <a:spcPts val="0"/>
                        </a:spcBef>
                        <a:spcAft>
                          <a:spcPts val="0"/>
                        </a:spcAft>
                      </a:pPr>
                      <a:r>
                        <a:rPr lang="en-US" sz="900" i="1" u="sng">
                          <a:solidFill>
                            <a:srgbClr val="0000FF"/>
                          </a:solidFill>
                          <a:effectLst/>
                          <a:latin typeface="Calibri"/>
                          <a:ea typeface="Calibri"/>
                          <a:cs typeface="Times New Roman"/>
                          <a:hlinkClick r:id="rId3"/>
                        </a:rPr>
                        <a:t>ZIPLINE</a:t>
                      </a:r>
                      <a:r>
                        <a:rPr lang="en-US" sz="900" u="sng">
                          <a:solidFill>
                            <a:srgbClr val="0000FF"/>
                          </a:solidFill>
                          <a:effectLst/>
                          <a:latin typeface="Calibri"/>
                          <a:ea typeface="Calibri"/>
                          <a:cs typeface="Times New Roman"/>
                          <a:hlinkClick r:id="rId3"/>
                        </a:rPr>
                        <a:t> SUPPLEMENT: Department of Energy</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r>
              <a:tr h="158721">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w="190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marL="0" marR="0" algn="ctr">
                        <a:spcBef>
                          <a:spcPts val="0"/>
                        </a:spcBef>
                        <a:spcAft>
                          <a:spcPts val="0"/>
                        </a:spcAft>
                      </a:pPr>
                      <a:r>
                        <a:rPr lang="en-US" sz="1000" b="1">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a:noFill/>
                    </a:lnR>
                    <a:lnT>
                      <a:noFill/>
                    </a:lnT>
                    <a:lnB>
                      <a:noFill/>
                    </a:lnB>
                  </a:tcPr>
                </a:tc>
                <a:tc vMerge="1">
                  <a:txBody>
                    <a:bodyPr/>
                    <a:lstStyle/>
                    <a:p>
                      <a:endParaRPr lang="en-US"/>
                    </a:p>
                  </a:txBody>
                  <a:tcPr/>
                </a:tc>
                <a:tc vMerge="1">
                  <a:txBody>
                    <a:bodyPr/>
                    <a:lstStyle/>
                    <a:p>
                      <a:endParaRPr lang="en-US"/>
                    </a:p>
                  </a:txBody>
                  <a:tcPr/>
                </a:tc>
              </a:tr>
              <a:tr h="236278">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1F5A87"/>
                      </a:solidFill>
                      <a:prstDash val="dash"/>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vMerge="1">
                  <a:txBody>
                    <a:bodyPr/>
                    <a:lstStyle/>
                    <a:p>
                      <a:endParaRPr lang="en-US"/>
                    </a:p>
                  </a:txBody>
                  <a:tcPr/>
                </a:tc>
                <a:tc vMerge="1">
                  <a:txBody>
                    <a:bodyPr/>
                    <a:lstStyle/>
                    <a:p>
                      <a:endParaRPr lang="en-US"/>
                    </a:p>
                  </a:txBody>
                  <a:tcPr/>
                </a:tc>
              </a:tr>
              <a:tr h="144893">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rowSpan="3">
                  <a:txBody>
                    <a:bodyPr/>
                    <a:lstStyle/>
                    <a:p>
                      <a:pPr marL="0" marR="0">
                        <a:spcBef>
                          <a:spcPts val="0"/>
                        </a:spcBef>
                        <a:spcAft>
                          <a:spcPts val="0"/>
                        </a:spcAft>
                      </a:pPr>
                      <a:r>
                        <a:rPr lang="en-US" sz="1000" b="1">
                          <a:effectLst/>
                          <a:latin typeface="Calibri"/>
                          <a:ea typeface="Calibri"/>
                          <a:cs typeface="Times New Roman"/>
                        </a:rPr>
                        <a:t>Genomic data sharing</a:t>
                      </a:r>
                      <a:endParaRPr lang="en-US" sz="1000">
                        <a:effectLst/>
                        <a:latin typeface="Calibri"/>
                        <a:ea typeface="Calibri"/>
                        <a:cs typeface="Times New Roman"/>
                      </a:endParaRPr>
                    </a:p>
                    <a:p>
                      <a:pPr marL="0" marR="0">
                        <a:spcBef>
                          <a:spcPts val="0"/>
                        </a:spcBef>
                        <a:spcAft>
                          <a:spcPts val="0"/>
                        </a:spcAft>
                      </a:pPr>
                      <a:r>
                        <a:rPr lang="en-US" sz="1000">
                          <a:effectLst/>
                          <a:latin typeface="Calibri"/>
                          <a:ea typeface="Calibri"/>
                          <a:cs typeface="Times New Roman"/>
                        </a:rPr>
                        <a:t>Genomic data are being collected and will be deposited in an external database (such as the NIH dbGaP database) for sharing with other researchers, and are you asking the UW to provide the required certification or to ensure that the consent forms can be certified</a:t>
                      </a: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c rowSpan="3">
                  <a:txBody>
                    <a:bodyPr/>
                    <a:lstStyle/>
                    <a:p>
                      <a:pPr marL="0" marR="0">
                        <a:spcBef>
                          <a:spcPts val="0"/>
                        </a:spcBef>
                        <a:spcAft>
                          <a:spcPts val="0"/>
                        </a:spcAft>
                      </a:pPr>
                      <a:r>
                        <a:rPr lang="en-US" sz="900" i="1" u="sng">
                          <a:solidFill>
                            <a:srgbClr val="0000FF"/>
                          </a:solidFill>
                          <a:effectLst/>
                          <a:latin typeface="Calibri"/>
                          <a:ea typeface="Calibri"/>
                          <a:cs typeface="Times New Roman"/>
                          <a:hlinkClick r:id="rId4"/>
                        </a:rPr>
                        <a:t>ZIPLINE</a:t>
                      </a:r>
                      <a:r>
                        <a:rPr lang="en-US" sz="900" u="sng">
                          <a:solidFill>
                            <a:srgbClr val="0000FF"/>
                          </a:solidFill>
                          <a:effectLst/>
                          <a:latin typeface="Calibri"/>
                          <a:ea typeface="Calibri"/>
                          <a:cs typeface="Times New Roman"/>
                          <a:hlinkClick r:id="rId4"/>
                        </a:rPr>
                        <a:t> SUPPLEMENT: Genomic Data Sharing</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r>
              <a:tr h="182169">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w="1905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US" sz="1000" b="1" dirty="0">
                          <a:effectLst/>
                          <a:latin typeface="Calibri"/>
                          <a:ea typeface="Calibri"/>
                          <a:cs typeface="Times New Roman"/>
                        </a:rPr>
                        <a:t> </a:t>
                      </a:r>
                      <a:endParaRPr lang="en-US" sz="1000" dirty="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vMerge="1">
                  <a:txBody>
                    <a:bodyPr/>
                    <a:lstStyle/>
                    <a:p>
                      <a:endParaRPr lang="en-US"/>
                    </a:p>
                  </a:txBody>
                  <a:tcPr/>
                </a:tc>
                <a:tc vMerge="1">
                  <a:txBody>
                    <a:bodyPr/>
                    <a:lstStyle/>
                    <a:p>
                      <a:endParaRPr lang="en-US"/>
                    </a:p>
                  </a:txBody>
                  <a:tcPr/>
                </a:tc>
              </a:tr>
              <a:tr h="479771">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1F5A87"/>
                      </a:solidFill>
                      <a:prstDash val="dash"/>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hMerge="1">
                  <a:txBody>
                    <a:bodyPr/>
                    <a:lstStyle/>
                    <a:p>
                      <a:endParaRPr lang="en-US"/>
                    </a:p>
                  </a:txBody>
                  <a:tcPr/>
                </a:tc>
                <a:tc vMerge="1">
                  <a:txBody>
                    <a:bodyPr/>
                    <a:lstStyle/>
                    <a:p>
                      <a:endParaRPr lang="en-US"/>
                    </a:p>
                  </a:txBody>
                  <a:tcPr/>
                </a:tc>
                <a:tc vMerge="1">
                  <a:txBody>
                    <a:bodyPr/>
                    <a:lstStyle/>
                    <a:p>
                      <a:endParaRPr lang="en-US"/>
                    </a:p>
                  </a:txBody>
                  <a:tcPr/>
                </a:tc>
              </a:tr>
              <a:tr h="280167">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rowSpan="3">
                  <a:txBody>
                    <a:bodyPr/>
                    <a:lstStyle/>
                    <a:p>
                      <a:pPr marL="0" marR="0">
                        <a:spcBef>
                          <a:spcPts val="0"/>
                        </a:spcBef>
                        <a:spcAft>
                          <a:spcPts val="0"/>
                        </a:spcAft>
                      </a:pPr>
                      <a:r>
                        <a:rPr lang="en-US" sz="1000" b="1">
                          <a:effectLst/>
                          <a:latin typeface="Calibri"/>
                          <a:ea typeface="Calibri"/>
                          <a:cs typeface="Times New Roman"/>
                        </a:rPr>
                        <a:t>Medical device</a:t>
                      </a:r>
                      <a:endParaRPr lang="en-US" sz="1000">
                        <a:effectLst/>
                        <a:latin typeface="Calibri"/>
                        <a:ea typeface="Calibri"/>
                        <a:cs typeface="Times New Roman"/>
                      </a:endParaRPr>
                    </a:p>
                    <a:p>
                      <a:pPr marL="0" marR="0">
                        <a:spcBef>
                          <a:spcPts val="0"/>
                        </a:spcBef>
                        <a:spcAft>
                          <a:spcPts val="0"/>
                        </a:spcAft>
                      </a:pPr>
                      <a:r>
                        <a:rPr lang="en-US" sz="1000">
                          <a:effectLst/>
                          <a:latin typeface="Calibri"/>
                          <a:ea typeface="Calibri"/>
                          <a:cs typeface="Times New Roman"/>
                        </a:rPr>
                        <a:t>Procedures involve the use of </a:t>
                      </a:r>
                      <a:r>
                        <a:rPr lang="en-US" sz="1000" u="sng">
                          <a:effectLst/>
                          <a:latin typeface="Calibri"/>
                          <a:ea typeface="Calibri"/>
                          <a:cs typeface="Times New Roman"/>
                        </a:rPr>
                        <a:t>any</a:t>
                      </a:r>
                      <a:r>
                        <a:rPr lang="en-US" sz="1000">
                          <a:effectLst/>
                          <a:latin typeface="Calibri"/>
                          <a:ea typeface="Calibri"/>
                          <a:cs typeface="Times New Roman"/>
                        </a:rPr>
                        <a:t> medical device, even if the device is not the focus of your research, except when the device is FDA-approved and is being used through a clinical facility in the manner for which it is approved</a:t>
                      </a: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c rowSpan="3">
                  <a:txBody>
                    <a:bodyPr/>
                    <a:lstStyle/>
                    <a:p>
                      <a:pPr marL="0" marR="0">
                        <a:spcBef>
                          <a:spcPts val="0"/>
                        </a:spcBef>
                        <a:spcAft>
                          <a:spcPts val="0"/>
                        </a:spcAft>
                      </a:pPr>
                      <a:r>
                        <a:rPr lang="en-US" sz="900" i="1" u="sng">
                          <a:solidFill>
                            <a:srgbClr val="0000FF"/>
                          </a:solidFill>
                          <a:effectLst/>
                          <a:latin typeface="Calibri"/>
                          <a:ea typeface="Calibri"/>
                          <a:cs typeface="Times New Roman"/>
                          <a:hlinkClick r:id="rId5"/>
                        </a:rPr>
                        <a:t>ZIPLINE</a:t>
                      </a:r>
                      <a:r>
                        <a:rPr lang="en-US" sz="900" u="sng">
                          <a:solidFill>
                            <a:srgbClr val="0000FF"/>
                          </a:solidFill>
                          <a:effectLst/>
                          <a:latin typeface="Calibri"/>
                          <a:ea typeface="Calibri"/>
                          <a:cs typeface="Times New Roman"/>
                          <a:hlinkClick r:id="rId5"/>
                        </a:rPr>
                        <a:t> SUPPLEMENT: Devices</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r>
              <a:tr h="192991">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w="1905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US" sz="1000" b="1">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vMerge="1">
                  <a:txBody>
                    <a:bodyPr/>
                    <a:lstStyle/>
                    <a:p>
                      <a:endParaRPr lang="en-US"/>
                    </a:p>
                  </a:txBody>
                  <a:tcPr/>
                </a:tc>
                <a:tc vMerge="1">
                  <a:txBody>
                    <a:bodyPr/>
                    <a:lstStyle/>
                    <a:p>
                      <a:endParaRPr lang="en-US"/>
                    </a:p>
                  </a:txBody>
                  <a:tcPr/>
                </a:tc>
              </a:tr>
              <a:tr h="320449">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1F5A87"/>
                      </a:solidFill>
                      <a:prstDash val="dash"/>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hMerge="1">
                  <a:txBody>
                    <a:bodyPr/>
                    <a:lstStyle/>
                    <a:p>
                      <a:endParaRPr lang="en-US"/>
                    </a:p>
                  </a:txBody>
                  <a:tcPr/>
                </a:tc>
                <a:tc vMerge="1">
                  <a:txBody>
                    <a:bodyPr/>
                    <a:lstStyle/>
                    <a:p>
                      <a:endParaRPr lang="en-US"/>
                    </a:p>
                  </a:txBody>
                  <a:tcPr/>
                </a:tc>
                <a:tc vMerge="1">
                  <a:txBody>
                    <a:bodyPr/>
                    <a:lstStyle/>
                    <a:p>
                      <a:endParaRPr lang="en-US"/>
                    </a:p>
                  </a:txBody>
                  <a:tcPr/>
                </a:tc>
              </a:tr>
              <a:tr h="94391">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rowSpan="3">
                  <a:txBody>
                    <a:bodyPr/>
                    <a:lstStyle/>
                    <a:p>
                      <a:pPr marL="0" marR="0">
                        <a:spcBef>
                          <a:spcPts val="0"/>
                        </a:spcBef>
                        <a:spcAft>
                          <a:spcPts val="0"/>
                        </a:spcAft>
                      </a:pPr>
                      <a:r>
                        <a:rPr lang="en-US" sz="1000" b="1">
                          <a:effectLst/>
                          <a:latin typeface="Calibri"/>
                          <a:ea typeface="Calibri"/>
                          <a:cs typeface="Times New Roman"/>
                        </a:rPr>
                        <a:t>Multi-site study</a:t>
                      </a:r>
                      <a:endParaRPr lang="en-US" sz="1000">
                        <a:effectLst/>
                        <a:latin typeface="Calibri"/>
                        <a:ea typeface="Calibri"/>
                        <a:cs typeface="Times New Roman"/>
                      </a:endParaRPr>
                    </a:p>
                    <a:p>
                      <a:pPr marL="0" marR="0">
                        <a:spcBef>
                          <a:spcPts val="0"/>
                        </a:spcBef>
                        <a:spcAft>
                          <a:spcPts val="0"/>
                        </a:spcAft>
                      </a:pPr>
                      <a:r>
                        <a:rPr lang="en-US" sz="1000">
                          <a:effectLst/>
                          <a:latin typeface="Calibri"/>
                          <a:ea typeface="Calibri"/>
                          <a:cs typeface="Times New Roman"/>
                        </a:rPr>
                        <a:t>You are asking the UW IRB to review one or more sites in a multi-site study.</a:t>
                      </a: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c rowSpan="3">
                  <a:txBody>
                    <a:bodyPr/>
                    <a:lstStyle/>
                    <a:p>
                      <a:pPr marL="0" marR="0">
                        <a:spcBef>
                          <a:spcPts val="0"/>
                        </a:spcBef>
                        <a:spcAft>
                          <a:spcPts val="0"/>
                        </a:spcAft>
                      </a:pPr>
                      <a:r>
                        <a:rPr lang="en-US" sz="900" i="1" u="sng">
                          <a:solidFill>
                            <a:srgbClr val="0000FF"/>
                          </a:solidFill>
                          <a:effectLst/>
                          <a:latin typeface="Calibri"/>
                          <a:ea typeface="Calibri"/>
                          <a:cs typeface="Times New Roman"/>
                          <a:hlinkClick r:id="rId6"/>
                        </a:rPr>
                        <a:t>ZIPLINE</a:t>
                      </a:r>
                      <a:r>
                        <a:rPr lang="en-US" sz="900" u="sng">
                          <a:solidFill>
                            <a:srgbClr val="0000FF"/>
                          </a:solidFill>
                          <a:effectLst/>
                          <a:latin typeface="Calibri"/>
                          <a:ea typeface="Calibri"/>
                          <a:cs typeface="Times New Roman"/>
                          <a:hlinkClick r:id="rId6"/>
                        </a:rPr>
                        <a:t> SUPPLEMENT: Participating Site in Multi-Site Research</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1F5A87"/>
                      </a:solidFill>
                      <a:prstDash val="dash"/>
                      <a:round/>
                      <a:headEnd type="none" w="med" len="med"/>
                      <a:tailEnd type="none" w="med" len="med"/>
                    </a:lnB>
                  </a:tcPr>
                </a:tc>
              </a:tr>
              <a:tr h="182169">
                <a:tc>
                  <a:txBody>
                    <a:bodyPr/>
                    <a:lstStyle/>
                    <a:p>
                      <a:pPr marL="0" marR="0">
                        <a:spcBef>
                          <a:spcPts val="0"/>
                        </a:spcBef>
                        <a:spcAft>
                          <a:spcPts val="0"/>
                        </a:spcAft>
                      </a:pPr>
                      <a:r>
                        <a:rPr lang="en-US" sz="100" dirty="0">
                          <a:effectLst/>
                          <a:latin typeface="Calibri"/>
                          <a:ea typeface="Calibri"/>
                          <a:cs typeface="Calibri"/>
                        </a:rPr>
                        <a:t> </a:t>
                      </a:r>
                      <a:endParaRPr lang="en-US" sz="1000" dirty="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w="19050" cap="flat" cmpd="sng" algn="ctr">
                      <a:solidFill>
                        <a:srgbClr val="000000"/>
                      </a:solidFill>
                      <a:prstDash val="solid"/>
                      <a:round/>
                      <a:headEnd type="none" w="med" len="med"/>
                      <a:tailEnd type="none" w="med" len="med"/>
                    </a:lnR>
                    <a:lnT>
                      <a:noFill/>
                    </a:lnT>
                    <a:lnB>
                      <a:noFill/>
                    </a:lnB>
                  </a:tcPr>
                </a:tc>
                <a:tc gridSpan="2">
                  <a:txBody>
                    <a:bodyPr/>
                    <a:lstStyle/>
                    <a:p>
                      <a:pPr marL="0" marR="0" algn="ctr">
                        <a:spcBef>
                          <a:spcPts val="0"/>
                        </a:spcBef>
                        <a:spcAft>
                          <a:spcPts val="0"/>
                        </a:spcAft>
                      </a:pPr>
                      <a:r>
                        <a:rPr lang="en-US" sz="1000" b="1">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vMerge="1">
                  <a:txBody>
                    <a:bodyPr/>
                    <a:lstStyle/>
                    <a:p>
                      <a:endParaRPr lang="en-US"/>
                    </a:p>
                  </a:txBody>
                  <a:tcPr/>
                </a:tc>
                <a:tc vMerge="1">
                  <a:txBody>
                    <a:bodyPr/>
                    <a:lstStyle/>
                    <a:p>
                      <a:endParaRPr lang="en-US"/>
                    </a:p>
                  </a:txBody>
                  <a:tcPr/>
                </a:tc>
              </a:tr>
              <a:tr h="209224">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1F5A87"/>
                      </a:solidFill>
                      <a:prstDash val="dash"/>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a:noFill/>
                    </a:lnT>
                    <a:lnB w="12700" cap="flat" cmpd="sng" algn="ctr">
                      <a:solidFill>
                        <a:srgbClr val="1F5A87"/>
                      </a:solidFill>
                      <a:prstDash val="dash"/>
                      <a:round/>
                      <a:headEnd type="none" w="med" len="med"/>
                      <a:tailEnd type="none" w="med" len="med"/>
                    </a:lnB>
                  </a:tcPr>
                </a:tc>
                <a:tc hMerge="1">
                  <a:txBody>
                    <a:bodyPr/>
                    <a:lstStyle/>
                    <a:p>
                      <a:endParaRPr lang="en-US"/>
                    </a:p>
                  </a:txBody>
                  <a:tcPr/>
                </a:tc>
                <a:tc vMerge="1">
                  <a:txBody>
                    <a:bodyPr/>
                    <a:lstStyle/>
                    <a:p>
                      <a:endParaRPr lang="en-US"/>
                    </a:p>
                  </a:txBody>
                  <a:tcPr/>
                </a:tc>
                <a:tc vMerge="1">
                  <a:txBody>
                    <a:bodyPr/>
                    <a:lstStyle/>
                    <a:p>
                      <a:endParaRPr lang="en-US"/>
                    </a:p>
                  </a:txBody>
                  <a:tcPr/>
                </a:tc>
              </a:tr>
              <a:tr h="357158">
                <a:tc>
                  <a:txBody>
                    <a:bodyPr/>
                    <a:lstStyle/>
                    <a:p>
                      <a:pPr marL="0" marR="0">
                        <a:spcBef>
                          <a:spcPts val="0"/>
                        </a:spcBef>
                        <a:spcAft>
                          <a:spcPts val="0"/>
                        </a:spcAft>
                      </a:pPr>
                      <a:r>
                        <a:rPr lang="en-US" sz="100">
                          <a:effectLst/>
                          <a:latin typeface="Calibri"/>
                          <a:ea typeface="Calibri"/>
                          <a:cs typeface="Calibri"/>
                        </a:rPr>
                        <a:t> </a:t>
                      </a:r>
                      <a:endParaRPr lang="en-US" sz="1000">
                        <a:effectLst/>
                        <a:latin typeface="Calibri"/>
                        <a:ea typeface="Calibri"/>
                        <a:cs typeface="Times New Roman"/>
                      </a:endParaRPr>
                    </a:p>
                  </a:txBody>
                  <a:tcPr marL="64931" marR="64931" marT="0" marB="0" anchor="ctr">
                    <a:lnL>
                      <a:noFill/>
                    </a:lnL>
                    <a:lnR>
                      <a:noFill/>
                    </a:lnR>
                    <a:lnT>
                      <a:noFill/>
                    </a:lnT>
                    <a:lnB>
                      <a:noFill/>
                    </a:lnB>
                  </a:tcPr>
                </a:tc>
                <a:tc>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gridSpan="2">
                  <a:txBody>
                    <a:bodyPr/>
                    <a:lstStyle/>
                    <a:p>
                      <a:pPr marL="0" marR="0" algn="ctr">
                        <a:spcBef>
                          <a:spcPts val="0"/>
                        </a:spcBef>
                        <a:spcAft>
                          <a:spcPts val="0"/>
                        </a:spcAft>
                      </a:pPr>
                      <a:r>
                        <a:rPr lang="en-US" sz="100">
                          <a:effectLst/>
                          <a:latin typeface="Calibri"/>
                          <a:ea typeface="Calibri"/>
                          <a:cs typeface="Times New Roman"/>
                        </a:rPr>
                        <a:t> </a:t>
                      </a:r>
                      <a:endParaRPr lang="en-US" sz="100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a:noFill/>
                    </a:lnB>
                  </a:tcPr>
                </a:tc>
                <a:tc hMerge="1">
                  <a:txBody>
                    <a:bodyPr/>
                    <a:lstStyle/>
                    <a:p>
                      <a:endParaRPr lang="en-US"/>
                    </a:p>
                  </a:txBody>
                  <a:tcPr/>
                </a:tc>
                <a:tc>
                  <a:txBody>
                    <a:bodyPr/>
                    <a:lstStyle/>
                    <a:p>
                      <a:pPr marL="0" marR="0">
                        <a:spcBef>
                          <a:spcPts val="0"/>
                        </a:spcBef>
                        <a:spcAft>
                          <a:spcPts val="0"/>
                        </a:spcAft>
                      </a:pPr>
                      <a:r>
                        <a:rPr lang="en-US" sz="1000">
                          <a:effectLst/>
                          <a:latin typeface="Calibri"/>
                          <a:ea typeface="Calibri"/>
                          <a:cs typeface="Times New Roman"/>
                        </a:rPr>
                        <a:t>None of the above</a:t>
                      </a: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Calibri"/>
                          <a:ea typeface="Calibri"/>
                          <a:cs typeface="Times New Roman"/>
                        </a:rPr>
                        <a:t> </a:t>
                      </a:r>
                      <a:endParaRPr lang="en-US" sz="1000" dirty="0">
                        <a:effectLst/>
                        <a:latin typeface="Calibri"/>
                        <a:ea typeface="Calibri"/>
                        <a:cs typeface="Times New Roman"/>
                      </a:endParaRPr>
                    </a:p>
                  </a:txBody>
                  <a:tcPr marL="64931" marR="64931" marT="0" marB="0" anchor="ctr">
                    <a:lnL>
                      <a:noFill/>
                    </a:lnL>
                    <a:lnR>
                      <a:noFill/>
                    </a:lnR>
                    <a:lnT w="12700" cap="flat" cmpd="sng" algn="ctr">
                      <a:solidFill>
                        <a:srgbClr val="1F5A87"/>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1752600" y="5670468"/>
            <a:ext cx="228600" cy="152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Right Arrow 4"/>
          <p:cNvSpPr/>
          <p:nvPr/>
        </p:nvSpPr>
        <p:spPr>
          <a:xfrm>
            <a:off x="1066800" y="3634127"/>
            <a:ext cx="489204"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066800" y="4495800"/>
            <a:ext cx="563593"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066800" y="2590800"/>
            <a:ext cx="489204"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066800" y="5181600"/>
            <a:ext cx="563593"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17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65784031"/>
              </p:ext>
            </p:extLst>
          </p:nvPr>
        </p:nvGraphicFramePr>
        <p:xfrm>
          <a:off x="1044575" y="2032000"/>
          <a:ext cx="7054850" cy="2792413"/>
        </p:xfrm>
        <a:graphic>
          <a:graphicData uri="http://schemas.openxmlformats.org/presentationml/2006/ole">
            <mc:AlternateContent xmlns:mc="http://schemas.openxmlformats.org/markup-compatibility/2006">
              <mc:Choice xmlns:v="urn:schemas-microsoft-com:vml" Requires="v">
                <p:oleObj spid="_x0000_s11299" name="Document" r:id="rId4" imgW="7054240" imgH="2792080" progId="Word.Document.12">
                  <p:embed/>
                </p:oleObj>
              </mc:Choice>
              <mc:Fallback>
                <p:oleObj name="Document" r:id="rId4" imgW="7054240" imgH="2792080" progId="Word.Document.12">
                  <p:embed/>
                  <p:pic>
                    <p:nvPicPr>
                      <p:cNvPr id="0" name=""/>
                      <p:cNvPicPr/>
                      <p:nvPr/>
                    </p:nvPicPr>
                    <p:blipFill>
                      <a:blip r:embed="rId5"/>
                      <a:stretch>
                        <a:fillRect/>
                      </a:stretch>
                    </p:blipFill>
                    <p:spPr>
                      <a:xfrm>
                        <a:off x="1044575" y="2032000"/>
                        <a:ext cx="7054850" cy="2792413"/>
                      </a:xfrm>
                      <a:prstGeom prst="rect">
                        <a:avLst/>
                      </a:prstGeom>
                    </p:spPr>
                  </p:pic>
                </p:oleObj>
              </mc:Fallback>
            </mc:AlternateContent>
          </a:graphicData>
        </a:graphic>
      </p:graphicFrame>
    </p:spTree>
    <p:extLst>
      <p:ext uri="{BB962C8B-B14F-4D97-AF65-F5344CB8AC3E}">
        <p14:creationId xmlns:p14="http://schemas.microsoft.com/office/powerpoint/2010/main" val="2509563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738188"/>
            <a:ext cx="710565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2949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IRB wants to know</a:t>
            </a:r>
            <a:endParaRPr lang="en-US" sz="3600" dirty="0"/>
          </a:p>
        </p:txBody>
      </p:sp>
      <p:sp>
        <p:nvSpPr>
          <p:cNvPr id="3" name="Content Placeholder 2"/>
          <p:cNvSpPr>
            <a:spLocks noGrp="1"/>
          </p:cNvSpPr>
          <p:nvPr>
            <p:ph idx="1"/>
          </p:nvPr>
        </p:nvSpPr>
        <p:spPr>
          <a:xfrm>
            <a:off x="457200" y="1295400"/>
            <a:ext cx="8229600" cy="5181600"/>
          </a:xfrm>
        </p:spPr>
        <p:txBody>
          <a:bodyPr>
            <a:normAutofit fontScale="92500"/>
          </a:bodyPr>
          <a:lstStyle/>
          <a:p>
            <a:r>
              <a:rPr lang="en-US" dirty="0" smtClean="0"/>
              <a:t>Procedures for identifying and selecting subjects</a:t>
            </a:r>
          </a:p>
          <a:p>
            <a:pPr lvl="1"/>
            <a:r>
              <a:rPr lang="en-US" dirty="0" smtClean="0"/>
              <a:t>E.g., </a:t>
            </a:r>
            <a:r>
              <a:rPr lang="en-US" dirty="0" err="1" smtClean="0"/>
              <a:t>PowerPath</a:t>
            </a:r>
            <a:r>
              <a:rPr lang="en-US" dirty="0" smtClean="0"/>
              <a:t> or other medical record search</a:t>
            </a:r>
          </a:p>
          <a:p>
            <a:r>
              <a:rPr lang="en-US" dirty="0" smtClean="0"/>
              <a:t>Data Sources</a:t>
            </a:r>
          </a:p>
          <a:p>
            <a:pPr lvl="1"/>
            <a:r>
              <a:rPr lang="en-US" dirty="0" smtClean="0"/>
              <a:t>E.g., medical records, slide review, specimen analysis</a:t>
            </a:r>
          </a:p>
          <a:p>
            <a:r>
              <a:rPr lang="en-US" dirty="0" smtClean="0"/>
              <a:t>Clinical specimens?  Leftover/residual? (Usually)</a:t>
            </a:r>
          </a:p>
          <a:p>
            <a:r>
              <a:rPr lang="en-US" dirty="0" smtClean="0"/>
              <a:t>Or specimens obtained just for research purposes?</a:t>
            </a:r>
          </a:p>
          <a:p>
            <a:r>
              <a:rPr lang="en-US" dirty="0" smtClean="0"/>
              <a:t>Giving research results to patients? (Usually NOT)</a:t>
            </a:r>
          </a:p>
          <a:p>
            <a:r>
              <a:rPr lang="en-US" dirty="0" smtClean="0"/>
              <a:t>Getting consent?  (Usually NOT, particularly when using existing specimens)</a:t>
            </a:r>
          </a:p>
        </p:txBody>
      </p:sp>
    </p:spTree>
    <p:extLst>
      <p:ext uri="{BB962C8B-B14F-4D97-AF65-F5344CB8AC3E}">
        <p14:creationId xmlns:p14="http://schemas.microsoft.com/office/powerpoint/2010/main" val="4086853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normAutofit fontScale="90000"/>
          </a:bodyPr>
          <a:lstStyle/>
          <a:p>
            <a:r>
              <a:rPr lang="en-US" dirty="0" smtClean="0"/>
              <a:t>Institutional Review Boards (IRBs)</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altLang="en-US" dirty="0" smtClean="0"/>
              <a:t>An Institutional </a:t>
            </a:r>
            <a:r>
              <a:rPr lang="en-US" altLang="en-US" dirty="0"/>
              <a:t>Review Board (IRB) </a:t>
            </a:r>
            <a:r>
              <a:rPr lang="en-US" altLang="en-US" dirty="0" smtClean="0"/>
              <a:t>is a </a:t>
            </a:r>
            <a:r>
              <a:rPr lang="en-US" altLang="en-US" dirty="0"/>
              <a:t>board, committee, or other group formally designated by an institution to review, to approve the initiation of, and to conduct periodic review of, </a:t>
            </a:r>
            <a:r>
              <a:rPr lang="en-US" altLang="en-US" dirty="0" smtClean="0"/>
              <a:t> </a:t>
            </a:r>
            <a:r>
              <a:rPr lang="en-US" altLang="en-US" dirty="0"/>
              <a:t>research involving </a:t>
            </a:r>
            <a:r>
              <a:rPr lang="en-US" altLang="en-US" dirty="0">
                <a:solidFill>
                  <a:srgbClr val="FF0000"/>
                </a:solidFill>
              </a:rPr>
              <a:t>human subjects</a:t>
            </a:r>
            <a:r>
              <a:rPr lang="en-US" altLang="en-US" dirty="0" smtClean="0"/>
              <a:t>.  </a:t>
            </a:r>
            <a:endParaRPr lang="en-US" altLang="en-US" dirty="0"/>
          </a:p>
          <a:p>
            <a:r>
              <a:rPr lang="en-US" dirty="0" smtClean="0"/>
              <a:t>IRB review is a Federal requirement</a:t>
            </a:r>
          </a:p>
          <a:p>
            <a:r>
              <a:rPr lang="en-US" dirty="0" smtClean="0"/>
              <a:t>IRB review must be conducted:</a:t>
            </a:r>
          </a:p>
          <a:p>
            <a:pPr lvl="1"/>
            <a:r>
              <a:rPr lang="en-US" dirty="0" smtClean="0"/>
              <a:t>by research institutions that receive Federal funds</a:t>
            </a:r>
          </a:p>
          <a:p>
            <a:pPr lvl="1"/>
            <a:r>
              <a:rPr lang="en-US" dirty="0" smtClean="0"/>
              <a:t>For FDA-regulated research</a:t>
            </a:r>
          </a:p>
          <a:p>
            <a:pPr lvl="2"/>
            <a:r>
              <a:rPr lang="en-US" dirty="0" smtClean="0"/>
              <a:t>For example, collection of data intended to support marketing of a diagnostic</a:t>
            </a:r>
          </a:p>
          <a:p>
            <a:r>
              <a:rPr lang="en-US" dirty="0" smtClean="0"/>
              <a:t>IRBs review research involving human subjects, </a:t>
            </a:r>
            <a:r>
              <a:rPr lang="en-US" dirty="0" smtClean="0">
                <a:solidFill>
                  <a:srgbClr val="FF0000"/>
                </a:solidFill>
              </a:rPr>
              <a:t>human specimens, human data</a:t>
            </a:r>
          </a:p>
        </p:txBody>
      </p:sp>
      <p:pic>
        <p:nvPicPr>
          <p:cNvPr id="5" name="Picture 4" descr="C:\Program Files\Microsoft Office\Clipart\standard\stddir4\PE05779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4145" y="83127"/>
            <a:ext cx="179228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788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lstStyle/>
          <a:p>
            <a:r>
              <a:rPr lang="en-US" dirty="0" smtClean="0"/>
              <a:t>The IRB wants to know</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pPr marL="0" indent="0">
              <a:buNone/>
            </a:pPr>
            <a:endParaRPr lang="en-US" dirty="0"/>
          </a:p>
          <a:p>
            <a:pPr lvl="1"/>
            <a:r>
              <a:rPr lang="en-US" dirty="0" smtClean="0"/>
              <a:t>Specimens – from blocks </a:t>
            </a:r>
          </a:p>
          <a:p>
            <a:pPr lvl="2"/>
            <a:r>
              <a:rPr lang="en-US" dirty="0" smtClean="0"/>
              <a:t>One-time? Longitudinally?</a:t>
            </a:r>
          </a:p>
          <a:p>
            <a:pPr lvl="2"/>
            <a:r>
              <a:rPr lang="en-US" dirty="0" smtClean="0"/>
              <a:t>Collected retrospectively (they exist already)</a:t>
            </a:r>
          </a:p>
          <a:p>
            <a:pPr lvl="2"/>
            <a:r>
              <a:rPr lang="en-US" dirty="0" smtClean="0"/>
              <a:t>Collected prospectively (from future patients)</a:t>
            </a:r>
            <a:endParaRPr lang="en-US" dirty="0"/>
          </a:p>
          <a:p>
            <a:pPr lvl="1"/>
            <a:r>
              <a:rPr lang="en-US" dirty="0" smtClean="0"/>
              <a:t>Medical </a:t>
            </a:r>
            <a:r>
              <a:rPr lang="en-US" dirty="0"/>
              <a:t>information </a:t>
            </a:r>
            <a:endParaRPr lang="en-US" dirty="0" smtClean="0"/>
          </a:p>
          <a:p>
            <a:pPr lvl="2"/>
            <a:r>
              <a:rPr lang="en-US" dirty="0" smtClean="0"/>
              <a:t>One-time? Longitudinally?</a:t>
            </a:r>
          </a:p>
          <a:p>
            <a:pPr lvl="2"/>
            <a:r>
              <a:rPr lang="en-US" dirty="0" smtClean="0"/>
              <a:t>What information?</a:t>
            </a:r>
          </a:p>
          <a:p>
            <a:pPr lvl="3"/>
            <a:r>
              <a:rPr lang="en-US" dirty="0" smtClean="0"/>
              <a:t>For example:  age at diagnosis, history of disease</a:t>
            </a:r>
            <a:endParaRPr lang="en-US" dirty="0"/>
          </a:p>
        </p:txBody>
      </p:sp>
      <p:pic>
        <p:nvPicPr>
          <p:cNvPr id="7170" name="Picture 2" descr="http://photos1.blogger.com/blogger/2088/2881/1600/losthorizon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7228" y="304800"/>
            <a:ext cx="1371600" cy="103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012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Identifiability of specimens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Specimens/slides/imaging studies are NOT “anonymous” or “de-identified” </a:t>
            </a:r>
          </a:p>
          <a:p>
            <a:pPr lvl="1"/>
            <a:r>
              <a:rPr lang="en-US" dirty="0" smtClean="0"/>
              <a:t>if they </a:t>
            </a:r>
            <a:r>
              <a:rPr lang="en-US" dirty="0"/>
              <a:t>have </a:t>
            </a:r>
            <a:r>
              <a:rPr lang="en-US" dirty="0" smtClean="0"/>
              <a:t>names or unique hospital numbers (e.g., U numbers) </a:t>
            </a:r>
            <a:r>
              <a:rPr lang="en-US" dirty="0"/>
              <a:t>on </a:t>
            </a:r>
            <a:r>
              <a:rPr lang="en-US" dirty="0" smtClean="0"/>
              <a:t>them</a:t>
            </a:r>
          </a:p>
          <a:p>
            <a:pPr lvl="1"/>
            <a:r>
              <a:rPr lang="en-US" dirty="0" smtClean="0"/>
              <a:t>If You </a:t>
            </a:r>
            <a:r>
              <a:rPr lang="en-US" u="sng" dirty="0"/>
              <a:t>or</a:t>
            </a:r>
            <a:r>
              <a:rPr lang="en-US" dirty="0"/>
              <a:t> your collaborator </a:t>
            </a:r>
            <a:r>
              <a:rPr lang="en-US" dirty="0" smtClean="0"/>
              <a:t>had/have </a:t>
            </a:r>
            <a:r>
              <a:rPr lang="en-US" dirty="0"/>
              <a:t>direct interactions with subjects and/or have direct access to the subjects’ </a:t>
            </a:r>
            <a:r>
              <a:rPr lang="en-US" dirty="0" smtClean="0"/>
              <a:t>identities</a:t>
            </a:r>
          </a:p>
          <a:p>
            <a:r>
              <a:rPr lang="en-US" dirty="0" smtClean="0"/>
              <a:t>Specimens may be considered “de-identified” if you obtain them from another researcher or a repository that has coded the specimens and WILL NOT provide you with any identifiers or the key to the code</a:t>
            </a:r>
          </a:p>
          <a:p>
            <a:pPr lvl="1"/>
            <a:r>
              <a:rPr lang="en-US" dirty="0" smtClean="0"/>
              <a:t>NOTE:  The IRB considers the specimens </a:t>
            </a:r>
            <a:r>
              <a:rPr lang="en-US" dirty="0"/>
              <a:t>“coded” rather </a:t>
            </a:r>
            <a:r>
              <a:rPr lang="en-US" dirty="0" smtClean="0"/>
              <a:t>“de-identified” if the researcher who provides the coded specimens (and who therefore can figure out the identifies) is </a:t>
            </a:r>
            <a:r>
              <a:rPr lang="en-US" dirty="0"/>
              <a:t>involved in the research </a:t>
            </a:r>
            <a:r>
              <a:rPr lang="en-US" dirty="0" smtClean="0"/>
              <a:t>(e.g., data analysis)</a:t>
            </a:r>
          </a:p>
          <a:p>
            <a:r>
              <a:rPr lang="en-US" dirty="0" smtClean="0"/>
              <a:t>You can do research on EITHER type of specimen.  Either is fine; you just have to tell the IRB what you are doing.</a:t>
            </a:r>
            <a:endParaRPr lang="en-US" dirty="0"/>
          </a:p>
          <a:p>
            <a:pPr lvl="1"/>
            <a:endParaRPr lang="en-US" dirty="0" smtClean="0"/>
          </a:p>
        </p:txBody>
      </p:sp>
    </p:spTree>
    <p:extLst>
      <p:ext uri="{BB962C8B-B14F-4D97-AF65-F5344CB8AC3E}">
        <p14:creationId xmlns:p14="http://schemas.microsoft.com/office/powerpoint/2010/main" val="327594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specimens/information </a:t>
            </a:r>
            <a:endParaRPr lang="en-US" dirty="0"/>
          </a:p>
        </p:txBody>
      </p:sp>
      <p:sp>
        <p:nvSpPr>
          <p:cNvPr id="3" name="Content Placeholder 2"/>
          <p:cNvSpPr>
            <a:spLocks noGrp="1"/>
          </p:cNvSpPr>
          <p:nvPr>
            <p:ph idx="1"/>
          </p:nvPr>
        </p:nvSpPr>
        <p:spPr>
          <a:xfrm>
            <a:off x="457200" y="1447800"/>
            <a:ext cx="8305800" cy="4724400"/>
          </a:xfrm>
        </p:spPr>
        <p:txBody>
          <a:bodyPr>
            <a:normAutofit lnSpcReduction="10000"/>
          </a:bodyPr>
          <a:lstStyle/>
          <a:p>
            <a:r>
              <a:rPr lang="en-US" dirty="0" smtClean="0"/>
              <a:t>A research repository</a:t>
            </a:r>
          </a:p>
          <a:p>
            <a:pPr lvl="1"/>
            <a:r>
              <a:rPr lang="en-US" dirty="0" smtClean="0"/>
              <a:t>GU Cancer Biorepository </a:t>
            </a:r>
            <a:r>
              <a:rPr lang="en-US" dirty="0" smtClean="0"/>
              <a:t>(Dr. </a:t>
            </a:r>
            <a:r>
              <a:rPr lang="en-US" smtClean="0"/>
              <a:t>Larry True)</a:t>
            </a:r>
            <a:endParaRPr lang="en-US" dirty="0" smtClean="0"/>
          </a:p>
          <a:p>
            <a:pPr lvl="1"/>
            <a:r>
              <a:rPr lang="en-US" dirty="0" smtClean="0"/>
              <a:t>They can provide you with coded specimens and medical information </a:t>
            </a:r>
            <a:endParaRPr lang="en-US" dirty="0"/>
          </a:p>
          <a:p>
            <a:pPr lvl="1"/>
            <a:r>
              <a:rPr lang="en-US" dirty="0" smtClean="0"/>
              <a:t>You will have no access to identifying information</a:t>
            </a:r>
          </a:p>
          <a:p>
            <a:r>
              <a:rPr lang="en-US" dirty="0" smtClean="0"/>
              <a:t>Pathology Department:  NW </a:t>
            </a:r>
            <a:r>
              <a:rPr lang="en-US" dirty="0" err="1" smtClean="0"/>
              <a:t>BioTrust</a:t>
            </a:r>
            <a:endParaRPr lang="en-US" dirty="0" smtClean="0"/>
          </a:p>
          <a:p>
            <a:pPr lvl="1"/>
            <a:r>
              <a:rPr lang="en-US" dirty="0" smtClean="0"/>
              <a:t>Clinical specimens</a:t>
            </a:r>
          </a:p>
          <a:p>
            <a:pPr lvl="1"/>
            <a:r>
              <a:rPr lang="en-US" dirty="0"/>
              <a:t>They can </a:t>
            </a:r>
            <a:r>
              <a:rPr lang="en-US" dirty="0" smtClean="0"/>
              <a:t>also do </a:t>
            </a:r>
            <a:r>
              <a:rPr lang="en-US" dirty="0"/>
              <a:t>a </a:t>
            </a:r>
            <a:r>
              <a:rPr lang="en-US" dirty="0" smtClean="0"/>
              <a:t>medical records search</a:t>
            </a:r>
            <a:r>
              <a:rPr lang="en-US" dirty="0"/>
              <a:t>, and provide you with coded specimens and </a:t>
            </a:r>
            <a:r>
              <a:rPr lang="en-US" dirty="0" smtClean="0"/>
              <a:t>companion medical </a:t>
            </a:r>
            <a:r>
              <a:rPr lang="en-US" dirty="0"/>
              <a:t>information </a:t>
            </a:r>
          </a:p>
          <a:p>
            <a:endParaRPr lang="en-US" dirty="0"/>
          </a:p>
        </p:txBody>
      </p:sp>
    </p:spTree>
    <p:extLst>
      <p:ext uri="{BB962C8B-B14F-4D97-AF65-F5344CB8AC3E}">
        <p14:creationId xmlns:p14="http://schemas.microsoft.com/office/powerpoint/2010/main" val="261764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IRB wants to know</a:t>
            </a:r>
            <a:endParaRPr lang="en-US" dirty="0"/>
          </a:p>
        </p:txBody>
      </p:sp>
      <p:sp>
        <p:nvSpPr>
          <p:cNvPr id="3" name="Content Placeholder 2"/>
          <p:cNvSpPr>
            <a:spLocks noGrp="1"/>
          </p:cNvSpPr>
          <p:nvPr>
            <p:ph idx="1"/>
          </p:nvPr>
        </p:nvSpPr>
        <p:spPr>
          <a:xfrm>
            <a:off x="457200" y="1295400"/>
            <a:ext cx="8229600" cy="5257800"/>
          </a:xfrm>
        </p:spPr>
        <p:txBody>
          <a:bodyPr>
            <a:normAutofit fontScale="85000" lnSpcReduction="20000"/>
          </a:bodyPr>
          <a:lstStyle/>
          <a:p>
            <a:r>
              <a:rPr lang="en-US" dirty="0" smtClean="0"/>
              <a:t>Will </a:t>
            </a:r>
            <a:r>
              <a:rPr lang="en-US" dirty="0"/>
              <a:t>you access, obtain, use, or disclose </a:t>
            </a:r>
            <a:r>
              <a:rPr lang="en-US" dirty="0" smtClean="0"/>
              <a:t>Protected Health Information (PHI)?</a:t>
            </a:r>
            <a:endParaRPr lang="en-US" dirty="0"/>
          </a:p>
          <a:p>
            <a:pPr lvl="1"/>
            <a:r>
              <a:rPr lang="en-US" dirty="0"/>
              <a:t>Generally in research:  we access and obtain PHI – but we do NOT disclose it</a:t>
            </a:r>
          </a:p>
          <a:p>
            <a:r>
              <a:rPr lang="en-US" dirty="0"/>
              <a:t>Genomic data sharing</a:t>
            </a:r>
          </a:p>
          <a:p>
            <a:pPr lvl="1"/>
            <a:r>
              <a:rPr lang="en-US" dirty="0"/>
              <a:t>Are you doing any sequencing?  Will you be </a:t>
            </a:r>
            <a:r>
              <a:rPr lang="en-US" dirty="0" smtClean="0"/>
              <a:t>uploading </a:t>
            </a:r>
            <a:r>
              <a:rPr lang="en-US" dirty="0"/>
              <a:t>the sequence </a:t>
            </a:r>
            <a:r>
              <a:rPr lang="en-US" dirty="0" smtClean="0"/>
              <a:t>data to an online database (e.g., on </a:t>
            </a:r>
            <a:r>
              <a:rPr lang="en-US" dirty="0" err="1" smtClean="0"/>
              <a:t>dbGaP</a:t>
            </a:r>
            <a:r>
              <a:rPr lang="en-US" dirty="0"/>
              <a:t>)</a:t>
            </a:r>
            <a:r>
              <a:rPr lang="en-US" dirty="0" smtClean="0"/>
              <a:t>?</a:t>
            </a:r>
            <a:endParaRPr lang="en-US" dirty="0"/>
          </a:p>
          <a:p>
            <a:r>
              <a:rPr lang="en-US" dirty="0"/>
              <a:t>Data and specimen sharing/banking</a:t>
            </a:r>
          </a:p>
          <a:p>
            <a:pPr lvl="1"/>
            <a:r>
              <a:rPr lang="en-US" dirty="0"/>
              <a:t>Are you prospectively collecting specimens?  </a:t>
            </a:r>
            <a:r>
              <a:rPr lang="en-US" dirty="0" smtClean="0"/>
              <a:t>Are you creating a repository?  Will </a:t>
            </a:r>
            <a:r>
              <a:rPr lang="en-US" dirty="0"/>
              <a:t>you share </a:t>
            </a:r>
            <a:r>
              <a:rPr lang="en-US" dirty="0" smtClean="0"/>
              <a:t>samples?</a:t>
            </a:r>
          </a:p>
          <a:p>
            <a:r>
              <a:rPr lang="en-US" dirty="0" smtClean="0"/>
              <a:t>Future </a:t>
            </a:r>
            <a:r>
              <a:rPr lang="en-US" dirty="0"/>
              <a:t>contact with </a:t>
            </a:r>
            <a:r>
              <a:rPr lang="en-US" dirty="0" smtClean="0"/>
              <a:t>subjects?</a:t>
            </a:r>
            <a:endParaRPr lang="en-US" dirty="0"/>
          </a:p>
          <a:p>
            <a:pPr lvl="1"/>
            <a:r>
              <a:rPr lang="en-US" dirty="0"/>
              <a:t>For studies in which there are interactions with </a:t>
            </a:r>
            <a:r>
              <a:rPr lang="en-US" dirty="0" smtClean="0"/>
              <a:t>patients</a:t>
            </a:r>
          </a:p>
          <a:p>
            <a:pPr lvl="1"/>
            <a:r>
              <a:rPr lang="en-US" dirty="0" smtClean="0"/>
              <a:t>Give them clinically relevant results</a:t>
            </a:r>
          </a:p>
          <a:p>
            <a:pPr lvl="1"/>
            <a:r>
              <a:rPr lang="en-US" dirty="0" smtClean="0"/>
              <a:t>Tell them about other studies they may qualify for</a:t>
            </a:r>
            <a:endParaRPr lang="en-US" dirty="0"/>
          </a:p>
          <a:p>
            <a:endParaRPr lang="en-US" dirty="0"/>
          </a:p>
        </p:txBody>
      </p:sp>
    </p:spTree>
    <p:extLst>
      <p:ext uri="{BB962C8B-B14F-4D97-AF65-F5344CB8AC3E}">
        <p14:creationId xmlns:p14="http://schemas.microsoft.com/office/powerpoint/2010/main" val="3238603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Consenting issue:  waiver of consent</a:t>
            </a:r>
            <a:endParaRPr lang="en-US"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smtClean="0"/>
              <a:t>Most research in Pathology can be done under “waiver of consent”</a:t>
            </a:r>
          </a:p>
          <a:p>
            <a:r>
              <a:rPr lang="en-US" dirty="0" smtClean="0"/>
              <a:t>Consent can typically be waived for studies on preexisting clinical records (includes slides) and specimens (e.g., biopsies) obtained for clinical purposes/care </a:t>
            </a:r>
          </a:p>
          <a:p>
            <a:pPr marL="0" indent="0">
              <a:buNone/>
            </a:pPr>
            <a:endParaRPr lang="en-US" dirty="0" smtClean="0"/>
          </a:p>
          <a:p>
            <a:pPr marL="0" indent="0">
              <a:buNone/>
            </a:pPr>
            <a:r>
              <a:rPr lang="en-US" u="sng" dirty="0" smtClean="0"/>
              <a:t>Criteria for waiver of consent</a:t>
            </a:r>
            <a:r>
              <a:rPr lang="en-US" dirty="0" smtClean="0"/>
              <a:t>:</a:t>
            </a:r>
          </a:p>
          <a:p>
            <a:endParaRPr lang="en-US" dirty="0"/>
          </a:p>
          <a:p>
            <a:pPr marL="514350" indent="-514350">
              <a:buFont typeface="+mj-lt"/>
              <a:buAutoNum type="arabicPeriod"/>
            </a:pPr>
            <a:r>
              <a:rPr lang="en-US" dirty="0" smtClean="0"/>
              <a:t>The </a:t>
            </a:r>
            <a:r>
              <a:rPr lang="en-US" dirty="0"/>
              <a:t>clinical investigation involves no more than minimal risk (as defined </a:t>
            </a:r>
            <a:r>
              <a:rPr lang="en-US" dirty="0" smtClean="0"/>
              <a:t>by regulations) </a:t>
            </a:r>
            <a:r>
              <a:rPr lang="en-US" dirty="0"/>
              <a:t>to the subjects; </a:t>
            </a:r>
          </a:p>
          <a:p>
            <a:pPr marL="514350" indent="-514350">
              <a:buFont typeface="+mj-lt"/>
              <a:buAutoNum type="arabicPeriod"/>
            </a:pPr>
            <a:r>
              <a:rPr lang="en-US" dirty="0" smtClean="0"/>
              <a:t>The </a:t>
            </a:r>
            <a:r>
              <a:rPr lang="en-US" dirty="0"/>
              <a:t>waiver </a:t>
            </a:r>
            <a:r>
              <a:rPr lang="en-US" dirty="0" smtClean="0"/>
              <a:t>will </a:t>
            </a:r>
            <a:r>
              <a:rPr lang="en-US" dirty="0"/>
              <a:t>not adversely affect the rights and welfare of the subjects; </a:t>
            </a:r>
          </a:p>
          <a:p>
            <a:pPr marL="514350" indent="-514350">
              <a:buFont typeface="+mj-lt"/>
              <a:buAutoNum type="arabicPeriod"/>
            </a:pPr>
            <a:r>
              <a:rPr lang="en-US" dirty="0" smtClean="0"/>
              <a:t>The </a:t>
            </a:r>
            <a:r>
              <a:rPr lang="en-US" dirty="0"/>
              <a:t>clinical investigation could not practicably be carried out without the </a:t>
            </a:r>
            <a:r>
              <a:rPr lang="en-US" dirty="0" smtClean="0"/>
              <a:t>waiver; </a:t>
            </a:r>
            <a:r>
              <a:rPr lang="en-US" dirty="0"/>
              <a:t>and </a:t>
            </a:r>
          </a:p>
          <a:p>
            <a:pPr marL="514350" indent="-514350">
              <a:buFont typeface="+mj-lt"/>
              <a:buAutoNum type="arabicPeriod"/>
            </a:pPr>
            <a:r>
              <a:rPr lang="en-US" dirty="0" smtClean="0"/>
              <a:t>Whenever </a:t>
            </a:r>
            <a:r>
              <a:rPr lang="en-US" dirty="0"/>
              <a:t>appropriate, the subjects will be provided with additional pertinent information after participation. </a:t>
            </a:r>
          </a:p>
          <a:p>
            <a:pPr lvl="1"/>
            <a:endParaRPr lang="en-US" dirty="0" smtClean="0"/>
          </a:p>
          <a:p>
            <a:pPr lvl="1"/>
            <a:endParaRPr lang="en-US" dirty="0"/>
          </a:p>
        </p:txBody>
      </p:sp>
    </p:spTree>
    <p:extLst>
      <p:ext uri="{BB962C8B-B14F-4D97-AF65-F5344CB8AC3E}">
        <p14:creationId xmlns:p14="http://schemas.microsoft.com/office/powerpoint/2010/main" val="4158391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Consenting issue:  waiver of consent</a:t>
            </a:r>
            <a:endParaRPr lang="en-US" dirty="0"/>
          </a:p>
        </p:txBody>
      </p:sp>
      <p:sp>
        <p:nvSpPr>
          <p:cNvPr id="3" name="Content Placeholder 2"/>
          <p:cNvSpPr>
            <a:spLocks noGrp="1"/>
          </p:cNvSpPr>
          <p:nvPr>
            <p:ph idx="1"/>
          </p:nvPr>
        </p:nvSpPr>
        <p:spPr/>
        <p:txBody>
          <a:bodyPr/>
          <a:lstStyle/>
          <a:p>
            <a:pPr lvl="2"/>
            <a:r>
              <a:rPr lang="en-US" dirty="0" smtClean="0"/>
              <a:t>Generally</a:t>
            </a:r>
            <a:r>
              <a:rPr lang="en-US" dirty="0"/>
              <a:t>, for studies involving hundreds of specimens/records, we can reasonably explain </a:t>
            </a:r>
            <a:r>
              <a:rPr lang="en-US" dirty="0" smtClean="0"/>
              <a:t>that </a:t>
            </a:r>
            <a:r>
              <a:rPr lang="en-US" dirty="0"/>
              <a:t>consenting is “impracticable” </a:t>
            </a:r>
            <a:endParaRPr lang="en-US" dirty="0" smtClean="0"/>
          </a:p>
          <a:p>
            <a:pPr lvl="2"/>
            <a:r>
              <a:rPr lang="en-US" dirty="0" smtClean="0"/>
              <a:t>The results of the research study will not be used to direct care</a:t>
            </a:r>
          </a:p>
          <a:p>
            <a:pPr lvl="2"/>
            <a:r>
              <a:rPr lang="en-US" dirty="0" smtClean="0"/>
              <a:t>The results of the research study cannot be used to direct care (e.g., basic research in which the implications are not fully known)</a:t>
            </a:r>
            <a:endParaRPr lang="en-US" dirty="0"/>
          </a:p>
          <a:p>
            <a:endParaRPr lang="en-US" dirty="0"/>
          </a:p>
        </p:txBody>
      </p:sp>
    </p:spTree>
    <p:extLst>
      <p:ext uri="{BB962C8B-B14F-4D97-AF65-F5344CB8AC3E}">
        <p14:creationId xmlns:p14="http://schemas.microsoft.com/office/powerpoint/2010/main" val="2172800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IRB wants to know</a:t>
            </a:r>
          </a:p>
        </p:txBody>
      </p:sp>
      <p:sp>
        <p:nvSpPr>
          <p:cNvPr id="3" name="Content Placeholder 2"/>
          <p:cNvSpPr>
            <a:spLocks noGrp="1"/>
          </p:cNvSpPr>
          <p:nvPr>
            <p:ph idx="1"/>
          </p:nvPr>
        </p:nvSpPr>
        <p:spPr/>
        <p:txBody>
          <a:bodyPr>
            <a:normAutofit/>
          </a:bodyPr>
          <a:lstStyle/>
          <a:p>
            <a:r>
              <a:rPr lang="en-US" dirty="0"/>
              <a:t>Also of interest</a:t>
            </a:r>
          </a:p>
          <a:p>
            <a:pPr lvl="1"/>
            <a:r>
              <a:rPr lang="en-US" dirty="0" smtClean="0"/>
              <a:t>Are </a:t>
            </a:r>
            <a:r>
              <a:rPr lang="en-US" dirty="0"/>
              <a:t>you on a commercialization pathway?</a:t>
            </a:r>
          </a:p>
          <a:p>
            <a:pPr lvl="2"/>
            <a:r>
              <a:rPr lang="en-US" dirty="0"/>
              <a:t>Developing a device?</a:t>
            </a:r>
          </a:p>
          <a:p>
            <a:pPr lvl="2"/>
            <a:r>
              <a:rPr lang="en-US" dirty="0" smtClean="0"/>
              <a:t>Is there a start-up company involved?</a:t>
            </a:r>
          </a:p>
          <a:p>
            <a:pPr lvl="2"/>
            <a:r>
              <a:rPr lang="en-US" dirty="0" smtClean="0"/>
              <a:t>Any financial or other conflict of interest?  </a:t>
            </a:r>
            <a:endParaRPr lang="en-US" dirty="0"/>
          </a:p>
          <a:p>
            <a:pPr lvl="1"/>
            <a:r>
              <a:rPr lang="en-US" dirty="0" smtClean="0"/>
              <a:t>What </a:t>
            </a:r>
            <a:r>
              <a:rPr lang="en-US" dirty="0"/>
              <a:t>is the source of funding?</a:t>
            </a:r>
          </a:p>
          <a:p>
            <a:pPr lvl="1"/>
            <a:r>
              <a:rPr lang="en-US" dirty="0"/>
              <a:t>Who are the collaborators?</a:t>
            </a:r>
          </a:p>
          <a:p>
            <a:endParaRPr lang="en-US" dirty="0"/>
          </a:p>
        </p:txBody>
      </p:sp>
    </p:spTree>
    <p:extLst>
      <p:ext uri="{BB962C8B-B14F-4D97-AF65-F5344CB8AC3E}">
        <p14:creationId xmlns:p14="http://schemas.microsoft.com/office/powerpoint/2010/main" val="3244261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risks of Pathology research studies to the subjects?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R</a:t>
            </a:r>
            <a:r>
              <a:rPr lang="en-US" dirty="0" smtClean="0"/>
              <a:t>isk of breach of confidentiality</a:t>
            </a:r>
          </a:p>
          <a:p>
            <a:pPr lvl="1"/>
            <a:r>
              <a:rPr lang="en-US" dirty="0" smtClean="0"/>
              <a:t>i.e., disclosure of patient identity</a:t>
            </a:r>
          </a:p>
          <a:p>
            <a:pPr lvl="2"/>
            <a:r>
              <a:rPr lang="en-US" dirty="0" smtClean="0"/>
              <a:t>From not keeping patient privacy</a:t>
            </a:r>
          </a:p>
          <a:p>
            <a:pPr lvl="2"/>
            <a:r>
              <a:rPr lang="en-US" dirty="0" smtClean="0"/>
              <a:t>From DNA sequencing </a:t>
            </a:r>
          </a:p>
          <a:p>
            <a:r>
              <a:rPr lang="en-US" dirty="0" smtClean="0"/>
              <a:t>Discover something about the patient that would not otherwise be known</a:t>
            </a:r>
          </a:p>
          <a:p>
            <a:r>
              <a:rPr lang="en-US" dirty="0"/>
              <a:t>Would you provide results to the research subjects?</a:t>
            </a:r>
          </a:p>
          <a:p>
            <a:pPr lvl="1"/>
            <a:r>
              <a:rPr lang="en-US" dirty="0"/>
              <a:t>Should you provide results to the subjects?  Why or why not</a:t>
            </a:r>
            <a:r>
              <a:rPr lang="en-US" dirty="0" smtClean="0"/>
              <a:t>?</a:t>
            </a:r>
          </a:p>
          <a:p>
            <a:pPr lvl="1"/>
            <a:r>
              <a:rPr lang="en-US" dirty="0" smtClean="0"/>
              <a:t>Generally, these studies are “basic research” and therefore do NOT return results to patients</a:t>
            </a:r>
          </a:p>
          <a:p>
            <a:pPr lvl="1"/>
            <a:endParaRPr lang="en-US" dirty="0"/>
          </a:p>
        </p:txBody>
      </p:sp>
    </p:spTree>
    <p:extLst>
      <p:ext uri="{BB962C8B-B14F-4D97-AF65-F5344CB8AC3E}">
        <p14:creationId xmlns:p14="http://schemas.microsoft.com/office/powerpoint/2010/main" val="2983114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600" b="1" dirty="0" err="1"/>
              <a:t>Zipline</a:t>
            </a:r>
            <a:r>
              <a:rPr lang="en-US" sz="3600" dirty="0"/>
              <a:t> </a:t>
            </a:r>
            <a:r>
              <a:rPr lang="en-US" sz="3600" dirty="0" smtClean="0"/>
              <a:t/>
            </a:r>
            <a:br>
              <a:rPr lang="en-US" sz="3600" dirty="0" smtClean="0"/>
            </a:br>
            <a:r>
              <a:rPr lang="en-US" sz="3600" dirty="0" smtClean="0"/>
              <a:t>The </a:t>
            </a:r>
            <a:r>
              <a:rPr lang="en-US" sz="3600" dirty="0"/>
              <a:t>system </a:t>
            </a:r>
            <a:r>
              <a:rPr lang="en-US" sz="3600" dirty="0" smtClean="0"/>
              <a:t>the UW Human Subjects Division uses </a:t>
            </a:r>
            <a:r>
              <a:rPr lang="en-US" sz="3600" dirty="0"/>
              <a:t>to review IRB applications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8382000" cy="341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09800" y="6096000"/>
            <a:ext cx="5029200" cy="369332"/>
          </a:xfrm>
          <a:prstGeom prst="rect">
            <a:avLst/>
          </a:prstGeom>
        </p:spPr>
        <p:txBody>
          <a:bodyPr wrap="square">
            <a:spAutoFit/>
          </a:bodyPr>
          <a:lstStyle/>
          <a:p>
            <a:r>
              <a:rPr lang="en-US" dirty="0">
                <a:hlinkClick r:id="rId3"/>
              </a:rPr>
              <a:t>https://www.washington.edu/research/hsd/zipline/</a:t>
            </a:r>
            <a:endParaRPr lang="en-US" dirty="0"/>
          </a:p>
        </p:txBody>
      </p:sp>
    </p:spTree>
    <p:extLst>
      <p:ext uri="{BB962C8B-B14F-4D97-AF65-F5344CB8AC3E}">
        <p14:creationId xmlns:p14="http://schemas.microsoft.com/office/powerpoint/2010/main" val="511121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a:normAutofit/>
          </a:bodyPr>
          <a:lstStyle/>
          <a:p>
            <a:r>
              <a:rPr lang="en-US" dirty="0" smtClean="0"/>
              <a:t>The Pathology Department has a department-wide IRB application!</a:t>
            </a:r>
            <a:endParaRPr lang="en-US" dirty="0"/>
          </a:p>
        </p:txBody>
      </p:sp>
      <p:sp>
        <p:nvSpPr>
          <p:cNvPr id="3" name="Rectangle 2"/>
          <p:cNvSpPr/>
          <p:nvPr/>
        </p:nvSpPr>
        <p:spPr>
          <a:xfrm>
            <a:off x="2057400" y="3258580"/>
            <a:ext cx="5215723" cy="461665"/>
          </a:xfrm>
          <a:prstGeom prst="rect">
            <a:avLst/>
          </a:prstGeom>
        </p:spPr>
        <p:txBody>
          <a:bodyPr wrap="none">
            <a:spAutoFit/>
          </a:bodyPr>
          <a:lstStyle/>
          <a:p>
            <a:r>
              <a:rPr lang="en-US" sz="2400" dirty="0"/>
              <a:t>PI, David C Chhieng:  </a:t>
            </a:r>
            <a:r>
              <a:rPr lang="en-US" sz="2400" dirty="0">
                <a:hlinkClick r:id="rId2"/>
              </a:rPr>
              <a:t>dchhieng@uw.edu</a:t>
            </a:r>
            <a:r>
              <a:rPr lang="en-US" sz="2400" dirty="0"/>
              <a:t> </a:t>
            </a:r>
          </a:p>
        </p:txBody>
      </p:sp>
    </p:spTree>
    <p:extLst>
      <p:ext uri="{BB962C8B-B14F-4D97-AF65-F5344CB8AC3E}">
        <p14:creationId xmlns:p14="http://schemas.microsoft.com/office/powerpoint/2010/main" val="1422762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IRB 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Ensure the protection of </a:t>
            </a:r>
            <a:r>
              <a:rPr lang="en-US" dirty="0"/>
              <a:t>the rights and welfare of human </a:t>
            </a:r>
            <a:r>
              <a:rPr lang="en-US" dirty="0" smtClean="0"/>
              <a:t>subjects who are enrolled in research studies</a:t>
            </a:r>
          </a:p>
          <a:p>
            <a:r>
              <a:rPr lang="en-US" dirty="0" smtClean="0"/>
              <a:t>Ensure the protection of the rights and welfare of human subjects whose </a:t>
            </a:r>
            <a:r>
              <a:rPr lang="en-US" dirty="0" smtClean="0">
                <a:solidFill>
                  <a:srgbClr val="FF0000"/>
                </a:solidFill>
              </a:rPr>
              <a:t>specimens and/or medical information</a:t>
            </a:r>
            <a:r>
              <a:rPr lang="en-US" dirty="0" smtClean="0"/>
              <a:t> is used in  research studies  </a:t>
            </a:r>
          </a:p>
          <a:p>
            <a:r>
              <a:rPr lang="en-US" dirty="0"/>
              <a:t>Ensure that the benefits of the research </a:t>
            </a:r>
            <a:r>
              <a:rPr lang="en-US" dirty="0" smtClean="0"/>
              <a:t>outweigh </a:t>
            </a:r>
            <a:r>
              <a:rPr lang="en-US" dirty="0"/>
              <a:t>the </a:t>
            </a:r>
            <a:r>
              <a:rPr lang="en-US" dirty="0" smtClean="0"/>
              <a:t>risks</a:t>
            </a:r>
          </a:p>
          <a:p>
            <a:r>
              <a:rPr lang="en-US" dirty="0" smtClean="0"/>
              <a:t>Review and approve the consent form –</a:t>
            </a:r>
          </a:p>
          <a:p>
            <a:pPr lvl="1"/>
            <a:r>
              <a:rPr lang="en-US" dirty="0" smtClean="0"/>
              <a:t>Or decide if it is okay to waive consent</a:t>
            </a:r>
            <a:endParaRPr lang="en-US" dirty="0"/>
          </a:p>
          <a:p>
            <a:endParaRPr lang="en-US" dirty="0"/>
          </a:p>
        </p:txBody>
      </p:sp>
    </p:spTree>
    <p:extLst>
      <p:ext uri="{BB962C8B-B14F-4D97-AF65-F5344CB8AC3E}">
        <p14:creationId xmlns:p14="http://schemas.microsoft.com/office/powerpoint/2010/main" val="2211113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0999"/>
            <a:ext cx="8077200" cy="5727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0" y="1828798"/>
            <a:ext cx="4955908" cy="461665"/>
          </a:xfrm>
          <a:prstGeom prst="rect">
            <a:avLst/>
          </a:prstGeom>
          <a:solidFill>
            <a:schemeClr val="accent1"/>
          </a:solidFill>
          <a:ln>
            <a:solidFill>
              <a:srgbClr val="FF0000"/>
            </a:solidFill>
          </a:ln>
        </p:spPr>
        <p:txBody>
          <a:bodyPr wrap="none" rtlCol="0">
            <a:spAutoFit/>
          </a:bodyPr>
          <a:lstStyle/>
          <a:p>
            <a:r>
              <a:rPr lang="en-US" sz="2400" b="1" dirty="0" smtClean="0">
                <a:solidFill>
                  <a:schemeClr val="bg1"/>
                </a:solidFill>
              </a:rPr>
              <a:t>UMBRELLA/Blanket IRB APPLICATION</a:t>
            </a:r>
            <a:endParaRPr lang="en-US" sz="2400" b="1" dirty="0">
              <a:solidFill>
                <a:schemeClr val="bg1"/>
              </a:solidFill>
            </a:endParaRPr>
          </a:p>
        </p:txBody>
      </p:sp>
      <p:grpSp>
        <p:nvGrpSpPr>
          <p:cNvPr id="7" name="Group 6"/>
          <p:cNvGrpSpPr/>
          <p:nvPr/>
        </p:nvGrpSpPr>
        <p:grpSpPr>
          <a:xfrm>
            <a:off x="461318" y="2590800"/>
            <a:ext cx="8221363" cy="3119736"/>
            <a:chOff x="461318" y="2214264"/>
            <a:chExt cx="8221363" cy="3424535"/>
          </a:xfrm>
        </p:grpSpPr>
        <p:sp>
          <p:nvSpPr>
            <p:cNvPr id="8" name="Right Arrow 7"/>
            <p:cNvSpPr/>
            <p:nvPr/>
          </p:nvSpPr>
          <p:spPr>
            <a:xfrm>
              <a:off x="1066795" y="2214264"/>
              <a:ext cx="6995160" cy="3424535"/>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461318" y="3190207"/>
              <a:ext cx="1981051" cy="1432560"/>
            </a:xfrm>
            <a:custGeom>
              <a:avLst/>
              <a:gdLst>
                <a:gd name="connsiteX0" fmla="*/ 0 w 1981051"/>
                <a:gd name="connsiteY0" fmla="*/ 238765 h 1432560"/>
                <a:gd name="connsiteX1" fmla="*/ 238765 w 1981051"/>
                <a:gd name="connsiteY1" fmla="*/ 0 h 1432560"/>
                <a:gd name="connsiteX2" fmla="*/ 1742286 w 1981051"/>
                <a:gd name="connsiteY2" fmla="*/ 0 h 1432560"/>
                <a:gd name="connsiteX3" fmla="*/ 1981051 w 1981051"/>
                <a:gd name="connsiteY3" fmla="*/ 238765 h 1432560"/>
                <a:gd name="connsiteX4" fmla="*/ 1981051 w 1981051"/>
                <a:gd name="connsiteY4" fmla="*/ 1193795 h 1432560"/>
                <a:gd name="connsiteX5" fmla="*/ 1742286 w 1981051"/>
                <a:gd name="connsiteY5" fmla="*/ 1432560 h 1432560"/>
                <a:gd name="connsiteX6" fmla="*/ 238765 w 1981051"/>
                <a:gd name="connsiteY6" fmla="*/ 1432560 h 1432560"/>
                <a:gd name="connsiteX7" fmla="*/ 0 w 1981051"/>
                <a:gd name="connsiteY7" fmla="*/ 1193795 h 1432560"/>
                <a:gd name="connsiteX8" fmla="*/ 0 w 1981051"/>
                <a:gd name="connsiteY8" fmla="*/ 238765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051" h="1432560">
                  <a:moveTo>
                    <a:pt x="0" y="238765"/>
                  </a:moveTo>
                  <a:cubicBezTo>
                    <a:pt x="0" y="106899"/>
                    <a:pt x="106899" y="0"/>
                    <a:pt x="238765" y="0"/>
                  </a:cubicBezTo>
                  <a:lnTo>
                    <a:pt x="1742286" y="0"/>
                  </a:lnTo>
                  <a:cubicBezTo>
                    <a:pt x="1874152" y="0"/>
                    <a:pt x="1981051" y="106899"/>
                    <a:pt x="1981051" y="238765"/>
                  </a:cubicBezTo>
                  <a:lnTo>
                    <a:pt x="1981051" y="1193795"/>
                  </a:lnTo>
                  <a:cubicBezTo>
                    <a:pt x="1981051" y="1325661"/>
                    <a:pt x="1874152" y="1432560"/>
                    <a:pt x="1742286" y="1432560"/>
                  </a:cubicBezTo>
                  <a:lnTo>
                    <a:pt x="238765" y="1432560"/>
                  </a:lnTo>
                  <a:cubicBezTo>
                    <a:pt x="106899" y="1432560"/>
                    <a:pt x="0" y="1325661"/>
                    <a:pt x="0" y="1193795"/>
                  </a:cubicBezTo>
                  <a:lnTo>
                    <a:pt x="0" y="2387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132" tIns="146132" rIns="146132" bIns="146132" numCol="1" spcCol="1270" anchor="ctr" anchorCtr="0">
              <a:noAutofit/>
            </a:bodyPr>
            <a:lstStyle/>
            <a:p>
              <a:pPr lvl="0" algn="ctr" defTabSz="889000" rtl="0">
                <a:lnSpc>
                  <a:spcPct val="90000"/>
                </a:lnSpc>
                <a:spcBef>
                  <a:spcPct val="0"/>
                </a:spcBef>
                <a:spcAft>
                  <a:spcPct val="35000"/>
                </a:spcAft>
              </a:pPr>
              <a:r>
                <a:rPr lang="en-US" sz="2000" kern="1200" dirty="0" smtClean="0"/>
                <a:t>Screen </a:t>
              </a:r>
              <a:r>
                <a:rPr lang="en-US" sz="2000" kern="1200" dirty="0" err="1" smtClean="0"/>
                <a:t>PowerPath</a:t>
              </a:r>
              <a:r>
                <a:rPr lang="en-US" sz="2000" kern="1200" dirty="0" smtClean="0"/>
                <a:t> to identify patients</a:t>
              </a:r>
              <a:endParaRPr lang="en-US" sz="2000" kern="1200" dirty="0"/>
            </a:p>
          </p:txBody>
        </p:sp>
        <p:sp>
          <p:nvSpPr>
            <p:cNvPr id="10" name="Freeform 9"/>
            <p:cNvSpPr/>
            <p:nvPr/>
          </p:nvSpPr>
          <p:spPr>
            <a:xfrm>
              <a:off x="2541422" y="3210251"/>
              <a:ext cx="1981051" cy="1432560"/>
            </a:xfrm>
            <a:custGeom>
              <a:avLst/>
              <a:gdLst>
                <a:gd name="connsiteX0" fmla="*/ 0 w 1981051"/>
                <a:gd name="connsiteY0" fmla="*/ 238765 h 1432560"/>
                <a:gd name="connsiteX1" fmla="*/ 238765 w 1981051"/>
                <a:gd name="connsiteY1" fmla="*/ 0 h 1432560"/>
                <a:gd name="connsiteX2" fmla="*/ 1742286 w 1981051"/>
                <a:gd name="connsiteY2" fmla="*/ 0 h 1432560"/>
                <a:gd name="connsiteX3" fmla="*/ 1981051 w 1981051"/>
                <a:gd name="connsiteY3" fmla="*/ 238765 h 1432560"/>
                <a:gd name="connsiteX4" fmla="*/ 1981051 w 1981051"/>
                <a:gd name="connsiteY4" fmla="*/ 1193795 h 1432560"/>
                <a:gd name="connsiteX5" fmla="*/ 1742286 w 1981051"/>
                <a:gd name="connsiteY5" fmla="*/ 1432560 h 1432560"/>
                <a:gd name="connsiteX6" fmla="*/ 238765 w 1981051"/>
                <a:gd name="connsiteY6" fmla="*/ 1432560 h 1432560"/>
                <a:gd name="connsiteX7" fmla="*/ 0 w 1981051"/>
                <a:gd name="connsiteY7" fmla="*/ 1193795 h 1432560"/>
                <a:gd name="connsiteX8" fmla="*/ 0 w 1981051"/>
                <a:gd name="connsiteY8" fmla="*/ 238765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051" h="1432560">
                  <a:moveTo>
                    <a:pt x="0" y="238765"/>
                  </a:moveTo>
                  <a:cubicBezTo>
                    <a:pt x="0" y="106899"/>
                    <a:pt x="106899" y="0"/>
                    <a:pt x="238765" y="0"/>
                  </a:cubicBezTo>
                  <a:lnTo>
                    <a:pt x="1742286" y="0"/>
                  </a:lnTo>
                  <a:cubicBezTo>
                    <a:pt x="1874152" y="0"/>
                    <a:pt x="1981051" y="106899"/>
                    <a:pt x="1981051" y="238765"/>
                  </a:cubicBezTo>
                  <a:lnTo>
                    <a:pt x="1981051" y="1193795"/>
                  </a:lnTo>
                  <a:cubicBezTo>
                    <a:pt x="1981051" y="1325661"/>
                    <a:pt x="1874152" y="1432560"/>
                    <a:pt x="1742286" y="1432560"/>
                  </a:cubicBezTo>
                  <a:lnTo>
                    <a:pt x="238765" y="1432560"/>
                  </a:lnTo>
                  <a:cubicBezTo>
                    <a:pt x="106899" y="1432560"/>
                    <a:pt x="0" y="1325661"/>
                    <a:pt x="0" y="1193795"/>
                  </a:cubicBezTo>
                  <a:lnTo>
                    <a:pt x="0" y="2387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132" tIns="146132" rIns="146132" bIns="146132" numCol="1" spcCol="1270" anchor="ctr" anchorCtr="0">
              <a:noAutofit/>
            </a:bodyPr>
            <a:lstStyle/>
            <a:p>
              <a:pPr lvl="0" algn="ctr" defTabSz="889000" rtl="0">
                <a:lnSpc>
                  <a:spcPct val="90000"/>
                </a:lnSpc>
                <a:spcBef>
                  <a:spcPct val="0"/>
                </a:spcBef>
                <a:spcAft>
                  <a:spcPct val="35000"/>
                </a:spcAft>
              </a:pPr>
              <a:r>
                <a:rPr lang="en-US" sz="2000" kern="1200" dirty="0" smtClean="0"/>
                <a:t>Pick eligible cases</a:t>
              </a:r>
              <a:endParaRPr lang="en-US" sz="2000" kern="1200" dirty="0"/>
            </a:p>
          </p:txBody>
        </p:sp>
        <p:sp>
          <p:nvSpPr>
            <p:cNvPr id="11" name="Freeform 10"/>
            <p:cNvSpPr/>
            <p:nvPr/>
          </p:nvSpPr>
          <p:spPr>
            <a:xfrm>
              <a:off x="4621526" y="3210251"/>
              <a:ext cx="1981051" cy="1432560"/>
            </a:xfrm>
            <a:custGeom>
              <a:avLst/>
              <a:gdLst>
                <a:gd name="connsiteX0" fmla="*/ 0 w 1981051"/>
                <a:gd name="connsiteY0" fmla="*/ 238765 h 1432560"/>
                <a:gd name="connsiteX1" fmla="*/ 238765 w 1981051"/>
                <a:gd name="connsiteY1" fmla="*/ 0 h 1432560"/>
                <a:gd name="connsiteX2" fmla="*/ 1742286 w 1981051"/>
                <a:gd name="connsiteY2" fmla="*/ 0 h 1432560"/>
                <a:gd name="connsiteX3" fmla="*/ 1981051 w 1981051"/>
                <a:gd name="connsiteY3" fmla="*/ 238765 h 1432560"/>
                <a:gd name="connsiteX4" fmla="*/ 1981051 w 1981051"/>
                <a:gd name="connsiteY4" fmla="*/ 1193795 h 1432560"/>
                <a:gd name="connsiteX5" fmla="*/ 1742286 w 1981051"/>
                <a:gd name="connsiteY5" fmla="*/ 1432560 h 1432560"/>
                <a:gd name="connsiteX6" fmla="*/ 238765 w 1981051"/>
                <a:gd name="connsiteY6" fmla="*/ 1432560 h 1432560"/>
                <a:gd name="connsiteX7" fmla="*/ 0 w 1981051"/>
                <a:gd name="connsiteY7" fmla="*/ 1193795 h 1432560"/>
                <a:gd name="connsiteX8" fmla="*/ 0 w 1981051"/>
                <a:gd name="connsiteY8" fmla="*/ 238765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051" h="1432560">
                  <a:moveTo>
                    <a:pt x="0" y="238765"/>
                  </a:moveTo>
                  <a:cubicBezTo>
                    <a:pt x="0" y="106899"/>
                    <a:pt x="106899" y="0"/>
                    <a:pt x="238765" y="0"/>
                  </a:cubicBezTo>
                  <a:lnTo>
                    <a:pt x="1742286" y="0"/>
                  </a:lnTo>
                  <a:cubicBezTo>
                    <a:pt x="1874152" y="0"/>
                    <a:pt x="1981051" y="106899"/>
                    <a:pt x="1981051" y="238765"/>
                  </a:cubicBezTo>
                  <a:lnTo>
                    <a:pt x="1981051" y="1193795"/>
                  </a:lnTo>
                  <a:cubicBezTo>
                    <a:pt x="1981051" y="1325661"/>
                    <a:pt x="1874152" y="1432560"/>
                    <a:pt x="1742286" y="1432560"/>
                  </a:cubicBezTo>
                  <a:lnTo>
                    <a:pt x="238765" y="1432560"/>
                  </a:lnTo>
                  <a:cubicBezTo>
                    <a:pt x="106899" y="1432560"/>
                    <a:pt x="0" y="1325661"/>
                    <a:pt x="0" y="1193795"/>
                  </a:cubicBezTo>
                  <a:lnTo>
                    <a:pt x="0" y="2387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132" tIns="146132" rIns="146132" bIns="146132" numCol="1" spcCol="1270" anchor="ctr" anchorCtr="0">
              <a:noAutofit/>
            </a:bodyPr>
            <a:lstStyle/>
            <a:p>
              <a:pPr lvl="0" algn="ctr" defTabSz="889000" rtl="0">
                <a:lnSpc>
                  <a:spcPct val="90000"/>
                </a:lnSpc>
                <a:spcBef>
                  <a:spcPct val="0"/>
                </a:spcBef>
                <a:spcAft>
                  <a:spcPct val="35000"/>
                </a:spcAft>
              </a:pPr>
              <a:r>
                <a:rPr lang="en-US" sz="2000" kern="1200" dirty="0" smtClean="0"/>
                <a:t>Look at the archived slides</a:t>
              </a:r>
              <a:endParaRPr lang="en-US" sz="2000" kern="1200" dirty="0"/>
            </a:p>
          </p:txBody>
        </p:sp>
        <p:sp>
          <p:nvSpPr>
            <p:cNvPr id="12" name="Freeform 11"/>
            <p:cNvSpPr/>
            <p:nvPr/>
          </p:nvSpPr>
          <p:spPr>
            <a:xfrm>
              <a:off x="6701630" y="3210251"/>
              <a:ext cx="1981051" cy="1432560"/>
            </a:xfrm>
            <a:custGeom>
              <a:avLst/>
              <a:gdLst>
                <a:gd name="connsiteX0" fmla="*/ 0 w 1981051"/>
                <a:gd name="connsiteY0" fmla="*/ 238765 h 1432560"/>
                <a:gd name="connsiteX1" fmla="*/ 238765 w 1981051"/>
                <a:gd name="connsiteY1" fmla="*/ 0 h 1432560"/>
                <a:gd name="connsiteX2" fmla="*/ 1742286 w 1981051"/>
                <a:gd name="connsiteY2" fmla="*/ 0 h 1432560"/>
                <a:gd name="connsiteX3" fmla="*/ 1981051 w 1981051"/>
                <a:gd name="connsiteY3" fmla="*/ 238765 h 1432560"/>
                <a:gd name="connsiteX4" fmla="*/ 1981051 w 1981051"/>
                <a:gd name="connsiteY4" fmla="*/ 1193795 h 1432560"/>
                <a:gd name="connsiteX5" fmla="*/ 1742286 w 1981051"/>
                <a:gd name="connsiteY5" fmla="*/ 1432560 h 1432560"/>
                <a:gd name="connsiteX6" fmla="*/ 238765 w 1981051"/>
                <a:gd name="connsiteY6" fmla="*/ 1432560 h 1432560"/>
                <a:gd name="connsiteX7" fmla="*/ 0 w 1981051"/>
                <a:gd name="connsiteY7" fmla="*/ 1193795 h 1432560"/>
                <a:gd name="connsiteX8" fmla="*/ 0 w 1981051"/>
                <a:gd name="connsiteY8" fmla="*/ 238765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1051" h="1432560">
                  <a:moveTo>
                    <a:pt x="0" y="238765"/>
                  </a:moveTo>
                  <a:cubicBezTo>
                    <a:pt x="0" y="106899"/>
                    <a:pt x="106899" y="0"/>
                    <a:pt x="238765" y="0"/>
                  </a:cubicBezTo>
                  <a:lnTo>
                    <a:pt x="1742286" y="0"/>
                  </a:lnTo>
                  <a:cubicBezTo>
                    <a:pt x="1874152" y="0"/>
                    <a:pt x="1981051" y="106899"/>
                    <a:pt x="1981051" y="238765"/>
                  </a:cubicBezTo>
                  <a:lnTo>
                    <a:pt x="1981051" y="1193795"/>
                  </a:lnTo>
                  <a:cubicBezTo>
                    <a:pt x="1981051" y="1325661"/>
                    <a:pt x="1874152" y="1432560"/>
                    <a:pt x="1742286" y="1432560"/>
                  </a:cubicBezTo>
                  <a:lnTo>
                    <a:pt x="238765" y="1432560"/>
                  </a:lnTo>
                  <a:cubicBezTo>
                    <a:pt x="106899" y="1432560"/>
                    <a:pt x="0" y="1325661"/>
                    <a:pt x="0" y="1193795"/>
                  </a:cubicBezTo>
                  <a:lnTo>
                    <a:pt x="0" y="23876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132" tIns="146132" rIns="146132" bIns="146132" numCol="1" spcCol="1270" anchor="ctr" anchorCtr="0">
              <a:noAutofit/>
            </a:bodyPr>
            <a:lstStyle/>
            <a:p>
              <a:pPr lvl="0" algn="ctr" defTabSz="889000" rtl="0">
                <a:lnSpc>
                  <a:spcPct val="90000"/>
                </a:lnSpc>
                <a:spcBef>
                  <a:spcPct val="0"/>
                </a:spcBef>
                <a:spcAft>
                  <a:spcPct val="35000"/>
                </a:spcAft>
              </a:pPr>
              <a:r>
                <a:rPr lang="en-US" sz="1600" kern="1200" dirty="0" smtClean="0"/>
                <a:t>Analysis and/or</a:t>
              </a:r>
            </a:p>
            <a:p>
              <a:pPr lvl="0" algn="ctr" defTabSz="889000" rtl="0">
                <a:lnSpc>
                  <a:spcPct val="90000"/>
                </a:lnSpc>
                <a:spcBef>
                  <a:spcPct val="0"/>
                </a:spcBef>
                <a:spcAft>
                  <a:spcPct val="35000"/>
                </a:spcAft>
              </a:pPr>
              <a:r>
                <a:rPr lang="en-US" sz="1600" kern="1200" dirty="0" smtClean="0"/>
                <a:t>use this information to plan a future study</a:t>
              </a:r>
              <a:endParaRPr lang="en-US" sz="1600" kern="1200" dirty="0"/>
            </a:p>
          </p:txBody>
        </p:sp>
      </p:grpSp>
    </p:spTree>
    <p:extLst>
      <p:ext uri="{BB962C8B-B14F-4D97-AF65-F5344CB8AC3E}">
        <p14:creationId xmlns:p14="http://schemas.microsoft.com/office/powerpoint/2010/main" val="1715345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Pathology Department </a:t>
            </a:r>
            <a:br>
              <a:rPr lang="en-US" dirty="0" smtClean="0"/>
            </a:br>
            <a:r>
              <a:rPr lang="en-US" dirty="0" smtClean="0"/>
              <a:t>Approved Umbrella or “Blanket IRB”</a:t>
            </a:r>
            <a:endParaRPr lang="en-US" dirty="0"/>
          </a:p>
        </p:txBody>
      </p:sp>
      <p:sp>
        <p:nvSpPr>
          <p:cNvPr id="3" name="Rectangle 2"/>
          <p:cNvSpPr/>
          <p:nvPr/>
        </p:nvSpPr>
        <p:spPr>
          <a:xfrm>
            <a:off x="531627" y="1752600"/>
            <a:ext cx="8077199" cy="4678204"/>
          </a:xfrm>
          <a:prstGeom prst="rect">
            <a:avLst/>
          </a:prstGeom>
        </p:spPr>
        <p:txBody>
          <a:bodyPr wrap="square">
            <a:spAutoFit/>
          </a:bodyPr>
          <a:lstStyle/>
          <a:p>
            <a:r>
              <a:rPr lang="en-US" sz="2000" dirty="0" smtClean="0"/>
              <a:t>PURPOSE:  </a:t>
            </a:r>
          </a:p>
          <a:p>
            <a:r>
              <a:rPr lang="en-US" sz="2000" dirty="0" smtClean="0"/>
              <a:t>Enables </a:t>
            </a:r>
            <a:r>
              <a:rPr lang="en-US" sz="2000" dirty="0"/>
              <a:t>Pathology Department </a:t>
            </a:r>
            <a:r>
              <a:rPr lang="en-US" sz="2000" dirty="0" smtClean="0"/>
              <a:t>members to: </a:t>
            </a:r>
          </a:p>
          <a:p>
            <a:pPr marL="342900" indent="-342900">
              <a:buAutoNum type="alphaLcParenR"/>
            </a:pPr>
            <a:r>
              <a:rPr lang="en-US" sz="2000" dirty="0" smtClean="0"/>
              <a:t>screen </a:t>
            </a:r>
            <a:r>
              <a:rPr lang="en-US" sz="2000" dirty="0"/>
              <a:t>electronic medical records (primarily the Department database, </a:t>
            </a:r>
            <a:r>
              <a:rPr lang="en-US" sz="2000" dirty="0" err="1" smtClean="0"/>
              <a:t>PowerPath</a:t>
            </a:r>
            <a:r>
              <a:rPr lang="en-US" sz="2000" dirty="0" smtClean="0"/>
              <a:t>, but also EPIC, other UW medical records) </a:t>
            </a:r>
            <a:r>
              <a:rPr lang="en-US" sz="2000" dirty="0"/>
              <a:t>and, if necessary, </a:t>
            </a:r>
            <a:endParaRPr lang="en-US" sz="2000" dirty="0" smtClean="0"/>
          </a:p>
          <a:p>
            <a:pPr marL="342900" indent="-342900">
              <a:buAutoNum type="alphaLcParenR"/>
            </a:pPr>
            <a:r>
              <a:rPr lang="en-US" sz="2000" dirty="0" smtClean="0"/>
              <a:t>view </a:t>
            </a:r>
            <a:r>
              <a:rPr lang="en-US" sz="2000" dirty="0"/>
              <a:t>archival histology and cytology slides </a:t>
            </a:r>
            <a:r>
              <a:rPr lang="en-US" sz="2000" dirty="0" smtClean="0"/>
              <a:t>for research purposes</a:t>
            </a:r>
          </a:p>
          <a:p>
            <a:endParaRPr lang="en-US" sz="2000" dirty="0" smtClean="0"/>
          </a:p>
          <a:p>
            <a:endParaRPr lang="en-US" sz="2000" dirty="0" smtClean="0"/>
          </a:p>
          <a:p>
            <a:r>
              <a:rPr lang="en-US" sz="2000" dirty="0" smtClean="0"/>
              <a:t>Activities which may be conducted under this blanket IRB application include:</a:t>
            </a:r>
            <a:endParaRPr lang="en-US" sz="2000" dirty="0"/>
          </a:p>
          <a:p>
            <a:r>
              <a:rPr lang="en-US" sz="2000" dirty="0" smtClean="0"/>
              <a:t>1</a:t>
            </a:r>
            <a:r>
              <a:rPr lang="en-US" sz="2000" dirty="0"/>
              <a:t>) </a:t>
            </a:r>
            <a:r>
              <a:rPr lang="en-US" sz="2000" dirty="0" smtClean="0"/>
              <a:t>Conducting a records </a:t>
            </a:r>
            <a:r>
              <a:rPr lang="en-US" sz="2000" dirty="0"/>
              <a:t>review </a:t>
            </a:r>
            <a:r>
              <a:rPr lang="en-US" sz="2000" dirty="0" smtClean="0"/>
              <a:t>study, </a:t>
            </a:r>
            <a:r>
              <a:rPr lang="en-US" sz="2000" dirty="0"/>
              <a:t>or </a:t>
            </a:r>
          </a:p>
          <a:p>
            <a:r>
              <a:rPr lang="en-US" sz="2000" dirty="0"/>
              <a:t>2) </a:t>
            </a:r>
            <a:r>
              <a:rPr lang="en-US" sz="2000" dirty="0" smtClean="0"/>
              <a:t>Determining </a:t>
            </a:r>
            <a:r>
              <a:rPr lang="en-US" sz="2000" dirty="0"/>
              <a:t>feasibility </a:t>
            </a:r>
            <a:r>
              <a:rPr lang="en-US" sz="2000" dirty="0" smtClean="0"/>
              <a:t>for a </a:t>
            </a:r>
            <a:r>
              <a:rPr lang="en-US" sz="2000" dirty="0"/>
              <a:t>future study </a:t>
            </a:r>
            <a:r>
              <a:rPr lang="en-US" sz="2000" dirty="0" smtClean="0"/>
              <a:t>(for example, </a:t>
            </a:r>
            <a:r>
              <a:rPr lang="en-US" sz="2000" dirty="0"/>
              <a:t>whether there are enough patients</a:t>
            </a:r>
            <a:r>
              <a:rPr lang="en-US" sz="2000" dirty="0" smtClean="0"/>
              <a:t>), </a:t>
            </a:r>
            <a:r>
              <a:rPr lang="en-US" sz="2000" dirty="0"/>
              <a:t>or </a:t>
            </a:r>
          </a:p>
          <a:p>
            <a:r>
              <a:rPr lang="en-US" sz="2000" dirty="0"/>
              <a:t>3) </a:t>
            </a:r>
            <a:r>
              <a:rPr lang="en-US" sz="2000" dirty="0" smtClean="0"/>
              <a:t>Establishing </a:t>
            </a:r>
            <a:r>
              <a:rPr lang="en-US" sz="2000" dirty="0"/>
              <a:t>a study dataset for a </a:t>
            </a:r>
            <a:r>
              <a:rPr lang="en-US" sz="2000" dirty="0" smtClean="0"/>
              <a:t>future study </a:t>
            </a:r>
            <a:r>
              <a:rPr lang="en-US" sz="2000" dirty="0"/>
              <a:t>of both records and specimens.  </a:t>
            </a:r>
          </a:p>
          <a:p>
            <a:endParaRPr lang="en-US" dirty="0" smtClean="0"/>
          </a:p>
        </p:txBody>
      </p:sp>
    </p:spTree>
    <p:extLst>
      <p:ext uri="{BB962C8B-B14F-4D97-AF65-F5344CB8AC3E}">
        <p14:creationId xmlns:p14="http://schemas.microsoft.com/office/powerpoint/2010/main" val="1516459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then . . . </a:t>
            </a:r>
            <a:endParaRPr lang="en-US" dirty="0"/>
          </a:p>
        </p:txBody>
      </p:sp>
      <p:sp>
        <p:nvSpPr>
          <p:cNvPr id="3" name="Content Placeholder 2"/>
          <p:cNvSpPr>
            <a:spLocks noGrp="1"/>
          </p:cNvSpPr>
          <p:nvPr>
            <p:ph idx="1"/>
          </p:nvPr>
        </p:nvSpPr>
        <p:spPr/>
        <p:txBody>
          <a:bodyPr>
            <a:normAutofit/>
          </a:bodyPr>
          <a:lstStyle/>
          <a:p>
            <a:r>
              <a:rPr lang="en-US" dirty="0" smtClean="0"/>
              <a:t>You would fill out your own IRB application for a follow-up study that involves obtaining </a:t>
            </a:r>
            <a:r>
              <a:rPr lang="en-US" dirty="0"/>
              <a:t>specimen blocks in order to cut </a:t>
            </a:r>
            <a:r>
              <a:rPr lang="en-US" dirty="0" smtClean="0"/>
              <a:t>and study new sections</a:t>
            </a:r>
          </a:p>
          <a:p>
            <a:pPr lvl="1"/>
            <a:r>
              <a:rPr lang="en-US" dirty="0" smtClean="0"/>
              <a:t>Definitely needed if you have your own grant (i.e., not Departmental research funds)</a:t>
            </a:r>
            <a:endParaRPr lang="en-US" dirty="0"/>
          </a:p>
          <a:p>
            <a:endParaRPr lang="en-US" dirty="0"/>
          </a:p>
        </p:txBody>
      </p:sp>
    </p:spTree>
    <p:extLst>
      <p:ext uri="{BB962C8B-B14F-4D97-AF65-F5344CB8AC3E}">
        <p14:creationId xmlns:p14="http://schemas.microsoft.com/office/powerpoint/2010/main" val="2766091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“Blanket IRB”</a:t>
            </a:r>
            <a:endParaRPr lang="en-US" dirty="0"/>
          </a:p>
        </p:txBody>
      </p:sp>
      <p:sp>
        <p:nvSpPr>
          <p:cNvPr id="3" name="Content Placeholder 2"/>
          <p:cNvSpPr>
            <a:spLocks noGrp="1"/>
          </p:cNvSpPr>
          <p:nvPr>
            <p:ph idx="1"/>
          </p:nvPr>
        </p:nvSpPr>
        <p:spPr/>
        <p:txBody>
          <a:bodyPr>
            <a:normAutofit lnSpcReduction="10000"/>
          </a:bodyPr>
          <a:lstStyle/>
          <a:p>
            <a:r>
              <a:rPr lang="en-US" dirty="0" smtClean="0"/>
              <a:t>PI:  Dr. David Chhieng</a:t>
            </a:r>
          </a:p>
          <a:p>
            <a:r>
              <a:rPr lang="en-US" dirty="0" smtClean="0"/>
              <a:t>IRB no. 2837</a:t>
            </a:r>
          </a:p>
          <a:p>
            <a:r>
              <a:rPr lang="en-US" dirty="0" smtClean="0"/>
              <a:t>Requirements:</a:t>
            </a:r>
          </a:p>
          <a:p>
            <a:pPr lvl="1"/>
            <a:r>
              <a:rPr lang="en-US" dirty="0" smtClean="0"/>
              <a:t>You are screening </a:t>
            </a:r>
            <a:r>
              <a:rPr lang="en-US" dirty="0" err="1"/>
              <a:t>PowerPath</a:t>
            </a:r>
            <a:r>
              <a:rPr lang="en-US" dirty="0"/>
              <a:t> or other medical records, and </a:t>
            </a:r>
            <a:r>
              <a:rPr lang="en-US" dirty="0" smtClean="0"/>
              <a:t>reviewing </a:t>
            </a:r>
            <a:r>
              <a:rPr lang="en-US" dirty="0"/>
              <a:t>clinical slides, for research purposes </a:t>
            </a:r>
            <a:endParaRPr lang="en-US" dirty="0" smtClean="0"/>
          </a:p>
          <a:p>
            <a:pPr lvl="1"/>
            <a:r>
              <a:rPr lang="en-US" dirty="0" smtClean="0">
                <a:solidFill>
                  <a:srgbClr val="FF0000"/>
                </a:solidFill>
              </a:rPr>
              <a:t>You have signed the Letter of Agreement </a:t>
            </a:r>
            <a:r>
              <a:rPr lang="en-US" dirty="0" smtClean="0"/>
              <a:t>to do HIPAA required accounting (described below)</a:t>
            </a:r>
          </a:p>
          <a:p>
            <a:pPr lvl="1"/>
            <a:r>
              <a:rPr lang="en-US" dirty="0" smtClean="0"/>
              <a:t>You have completed your HIPAA training</a:t>
            </a:r>
          </a:p>
        </p:txBody>
      </p:sp>
    </p:spTree>
    <p:extLst>
      <p:ext uri="{BB962C8B-B14F-4D97-AF65-F5344CB8AC3E}">
        <p14:creationId xmlns:p14="http://schemas.microsoft.com/office/powerpoint/2010/main" val="2916994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cannot use the Blanket IRB</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a:t>
            </a:r>
            <a:r>
              <a:rPr lang="en-US" dirty="0"/>
              <a:t>:</a:t>
            </a:r>
          </a:p>
          <a:p>
            <a:pPr lvl="1"/>
            <a:r>
              <a:rPr lang="en-US" dirty="0"/>
              <a:t>You have a </a:t>
            </a:r>
            <a:r>
              <a:rPr lang="en-US" dirty="0">
                <a:solidFill>
                  <a:srgbClr val="FF0000"/>
                </a:solidFill>
              </a:rPr>
              <a:t>grant</a:t>
            </a:r>
            <a:r>
              <a:rPr lang="en-US" dirty="0"/>
              <a:t> or other non-departmental funding specifically for the research project for which you are screening records</a:t>
            </a:r>
          </a:p>
          <a:p>
            <a:pPr lvl="1"/>
            <a:r>
              <a:rPr lang="en-US" dirty="0"/>
              <a:t>You have a </a:t>
            </a:r>
            <a:r>
              <a:rPr lang="en-US" dirty="0">
                <a:solidFill>
                  <a:srgbClr val="FF0000"/>
                </a:solidFill>
              </a:rPr>
              <a:t>Financial Conflict of Interest </a:t>
            </a:r>
            <a:r>
              <a:rPr lang="en-US" dirty="0"/>
              <a:t>and a management plan associated with it </a:t>
            </a:r>
          </a:p>
          <a:p>
            <a:pPr lvl="1"/>
            <a:r>
              <a:rPr lang="en-US" dirty="0"/>
              <a:t>You want to pull specimens and </a:t>
            </a:r>
            <a:r>
              <a:rPr lang="en-US" dirty="0">
                <a:solidFill>
                  <a:srgbClr val="FF0000"/>
                </a:solidFill>
              </a:rPr>
              <a:t>cut new sections </a:t>
            </a:r>
            <a:r>
              <a:rPr lang="en-US" dirty="0"/>
              <a:t>for </a:t>
            </a:r>
            <a:r>
              <a:rPr lang="en-US" dirty="0" smtClean="0"/>
              <a:t>staining</a:t>
            </a:r>
          </a:p>
          <a:p>
            <a:r>
              <a:rPr lang="en-US" dirty="0" smtClean="0"/>
              <a:t>In these cases, you </a:t>
            </a:r>
            <a:r>
              <a:rPr lang="en-US" dirty="0"/>
              <a:t>need your own IRB </a:t>
            </a:r>
            <a:r>
              <a:rPr lang="en-US" dirty="0" smtClean="0"/>
              <a:t>application</a:t>
            </a:r>
          </a:p>
          <a:p>
            <a:pPr marL="457200" lvl="1" indent="0">
              <a:buNone/>
            </a:pPr>
            <a:r>
              <a:rPr lang="en-US" dirty="0"/>
              <a:t>	</a:t>
            </a:r>
            <a:r>
              <a:rPr lang="en-US" dirty="0" smtClean="0"/>
              <a:t>I can help you write it!</a:t>
            </a:r>
            <a:endParaRPr lang="en-US" dirty="0"/>
          </a:p>
          <a:p>
            <a:endParaRPr lang="en-US" dirty="0"/>
          </a:p>
        </p:txBody>
      </p:sp>
    </p:spTree>
    <p:extLst>
      <p:ext uri="{BB962C8B-B14F-4D97-AF65-F5344CB8AC3E}">
        <p14:creationId xmlns:p14="http://schemas.microsoft.com/office/powerpoint/2010/main" val="3673518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2188" y="2667000"/>
            <a:ext cx="2619628" cy="1446550"/>
          </a:xfrm>
          <a:prstGeom prst="rect">
            <a:avLst/>
          </a:prstGeom>
          <a:noFill/>
        </p:spPr>
        <p:txBody>
          <a:bodyPr wrap="none" lIns="91440" tIns="45720" rIns="91440" bIns="45720">
            <a:spAutoFit/>
          </a:bodyPr>
          <a:lstStyle/>
          <a:p>
            <a:pPr algn="ctr"/>
            <a:r>
              <a:rPr lang="en-US" sz="8800" b="1" cap="none" spc="0" dirty="0" smtClean="0">
                <a:ln w="17780" cmpd="sng">
                  <a:solidFill>
                    <a:srgbClr val="FFFFFF"/>
                  </a:solidFill>
                  <a:prstDash val="solid"/>
                  <a:miter lim="800000"/>
                </a:ln>
                <a:solidFill>
                  <a:srgbClr val="FF0000"/>
                </a:solidFill>
                <a:effectLst>
                  <a:outerShdw blurRad="50800" algn="tl" rotWithShape="0">
                    <a:srgbClr val="000000"/>
                  </a:outerShdw>
                </a:effectLst>
                <a:latin typeface="Chiller" panose="04020404031007020602" pitchFamily="82" charset="0"/>
              </a:rPr>
              <a:t>HIPAA</a:t>
            </a:r>
            <a:endParaRPr lang="en-US" sz="8800" b="1" cap="none" spc="0" dirty="0">
              <a:ln w="17780" cmpd="sng">
                <a:solidFill>
                  <a:srgbClr val="FFFFFF"/>
                </a:solidFill>
                <a:prstDash val="solid"/>
                <a:miter lim="800000"/>
              </a:ln>
              <a:solidFill>
                <a:srgbClr val="FF0000"/>
              </a:solidFill>
              <a:effectLst>
                <a:outerShdw blurRad="50800" algn="tl" rotWithShape="0">
                  <a:srgbClr val="000000"/>
                </a:outerShdw>
              </a:effectLst>
              <a:latin typeface="Chiller" panose="04020404031007020602" pitchFamily="82" charset="0"/>
            </a:endParaRPr>
          </a:p>
        </p:txBody>
      </p:sp>
      <p:sp>
        <p:nvSpPr>
          <p:cNvPr id="3" name="Rectangle 2"/>
          <p:cNvSpPr/>
          <p:nvPr/>
        </p:nvSpPr>
        <p:spPr>
          <a:xfrm>
            <a:off x="3169213" y="1600200"/>
            <a:ext cx="2805575" cy="769441"/>
          </a:xfrm>
          <a:prstGeom prst="rect">
            <a:avLst/>
          </a:prstGeom>
          <a:noFill/>
        </p:spPr>
        <p:txBody>
          <a:bodyPr wrap="non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Deadly</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5547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6553200" cy="287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788890"/>
            <a:ext cx="6705600" cy="282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1143000" y="5645658"/>
            <a:ext cx="978408" cy="3185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TextBox 2"/>
          <p:cNvSpPr txBox="1"/>
          <p:nvPr/>
        </p:nvSpPr>
        <p:spPr>
          <a:xfrm>
            <a:off x="1295400" y="278916"/>
            <a:ext cx="6587765" cy="400110"/>
          </a:xfrm>
          <a:prstGeom prst="rect">
            <a:avLst/>
          </a:prstGeom>
          <a:noFill/>
        </p:spPr>
        <p:txBody>
          <a:bodyPr wrap="none" rtlCol="0">
            <a:spAutoFit/>
          </a:bodyPr>
          <a:lstStyle/>
          <a:p>
            <a:r>
              <a:rPr lang="en-US" sz="2000" b="1" dirty="0" smtClean="0">
                <a:solidFill>
                  <a:srgbClr val="FF0000"/>
                </a:solidFill>
              </a:rPr>
              <a:t>WHAT YOU AGREE TO DO WHEN YOU SEE PHI FOR RESEARCH</a:t>
            </a:r>
            <a:endParaRPr lang="en-US" sz="2000" b="1" dirty="0">
              <a:solidFill>
                <a:srgbClr val="FF0000"/>
              </a:solidFill>
            </a:endParaRPr>
          </a:p>
        </p:txBody>
      </p:sp>
      <p:sp>
        <p:nvSpPr>
          <p:cNvPr id="4" name="TextBox 3"/>
          <p:cNvSpPr txBox="1"/>
          <p:nvPr/>
        </p:nvSpPr>
        <p:spPr>
          <a:xfrm>
            <a:off x="914400" y="679026"/>
            <a:ext cx="1829988" cy="307777"/>
          </a:xfrm>
          <a:prstGeom prst="rect">
            <a:avLst/>
          </a:prstGeom>
          <a:noFill/>
        </p:spPr>
        <p:txBody>
          <a:bodyPr wrap="none" rtlCol="0">
            <a:spAutoFit/>
          </a:bodyPr>
          <a:lstStyle/>
          <a:p>
            <a:r>
              <a:rPr lang="en-US" sz="1400" dirty="0" smtClean="0"/>
              <a:t>From the IRB protocol:</a:t>
            </a:r>
            <a:endParaRPr lang="en-US" sz="1400" dirty="0"/>
          </a:p>
        </p:txBody>
      </p:sp>
    </p:spTree>
    <p:extLst>
      <p:ext uri="{BB962C8B-B14F-4D97-AF65-F5344CB8AC3E}">
        <p14:creationId xmlns:p14="http://schemas.microsoft.com/office/powerpoint/2010/main" val="3809531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209" y="517452"/>
            <a:ext cx="8001000" cy="1815882"/>
          </a:xfrm>
          <a:prstGeom prst="rect">
            <a:avLst/>
          </a:prstGeom>
          <a:noFill/>
        </p:spPr>
        <p:txBody>
          <a:bodyPr wrap="square" rtlCol="0">
            <a:spAutoFit/>
          </a:bodyPr>
          <a:lstStyle/>
          <a:p>
            <a:pPr algn="ctr"/>
            <a:r>
              <a:rPr lang="en-US" sz="2000" dirty="0" smtClean="0"/>
              <a:t>By signing the Path Department Blanket IRB Letter of Agreement, </a:t>
            </a:r>
          </a:p>
          <a:p>
            <a:pPr algn="ctr"/>
            <a:r>
              <a:rPr lang="en-US" sz="2000" dirty="0" smtClean="0"/>
              <a:t>You are an investigator on this IRB application AND</a:t>
            </a:r>
          </a:p>
          <a:p>
            <a:pPr algn="ctr"/>
            <a:r>
              <a:rPr lang="en-US" sz="2400" dirty="0" smtClean="0">
                <a:solidFill>
                  <a:srgbClr val="FF0000"/>
                </a:solidFill>
              </a:rPr>
              <a:t>YOU HAVE PROMISED TO REPORT TO UW COMPLIANCE WHICH PATIENT RECORDS YOU LOOKED AT FOR RESEARCH PURPOSES </a:t>
            </a:r>
          </a:p>
          <a:p>
            <a:pPr algn="ctr"/>
            <a:r>
              <a:rPr lang="en-US" sz="2400" dirty="0" smtClean="0"/>
              <a:t>(HIPAA “Accounting for Disclosures” requirement)</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33334"/>
            <a:ext cx="7102475" cy="4191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515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Autofit/>
          </a:bodyPr>
          <a:lstStyle/>
          <a:p>
            <a:r>
              <a:rPr lang="en-US" sz="3200" dirty="0" smtClean="0"/>
              <a:t>Searching medical records and reporting which patient records you reviewed</a:t>
            </a:r>
            <a:br>
              <a:rPr lang="en-US" sz="3200" dirty="0" smtClean="0"/>
            </a:br>
            <a:r>
              <a:rPr lang="en-US" sz="3200" dirty="0" smtClean="0"/>
              <a:t>“Accounting for Disclosures”</a:t>
            </a:r>
            <a:endParaRPr lang="en-US" sz="3600" dirty="0"/>
          </a:p>
        </p:txBody>
      </p:sp>
      <p:sp>
        <p:nvSpPr>
          <p:cNvPr id="3" name="Content Placeholder 2"/>
          <p:cNvSpPr>
            <a:spLocks noGrp="1"/>
          </p:cNvSpPr>
          <p:nvPr>
            <p:ph idx="1"/>
          </p:nvPr>
        </p:nvSpPr>
        <p:spPr>
          <a:xfrm>
            <a:off x="457200" y="1752600"/>
            <a:ext cx="8229600" cy="4525963"/>
          </a:xfrm>
        </p:spPr>
        <p:txBody>
          <a:bodyPr>
            <a:noAutofit/>
          </a:bodyPr>
          <a:lstStyle/>
          <a:p>
            <a:pPr marL="0" indent="0">
              <a:buNone/>
            </a:pPr>
            <a:endParaRPr lang="en-US" sz="2000" dirty="0" smtClean="0"/>
          </a:p>
          <a:p>
            <a:pPr marL="514350" indent="-514350">
              <a:buFont typeface="+mj-lt"/>
              <a:buAutoNum type="arabicPeriod"/>
            </a:pPr>
            <a:r>
              <a:rPr lang="en-US" sz="2400" dirty="0" smtClean="0"/>
              <a:t>Do your search (typically </a:t>
            </a:r>
            <a:r>
              <a:rPr lang="en-US" sz="2400" dirty="0" err="1" smtClean="0"/>
              <a:t>PowerPath</a:t>
            </a:r>
            <a:r>
              <a:rPr lang="en-US" sz="2400" dirty="0" smtClean="0"/>
              <a:t>, but also applies to any electronic medical records in our system)</a:t>
            </a:r>
          </a:p>
          <a:p>
            <a:pPr marL="514350" indent="-514350">
              <a:buFont typeface="+mj-lt"/>
              <a:buAutoNum type="arabicPeriod"/>
            </a:pPr>
            <a:r>
              <a:rPr lang="en-US" sz="2400" dirty="0" smtClean="0"/>
              <a:t>Get your list of patient numbers</a:t>
            </a:r>
          </a:p>
          <a:p>
            <a:pPr marL="514350" indent="-514350">
              <a:buFont typeface="+mj-lt"/>
              <a:buAutoNum type="arabicPeriod"/>
            </a:pPr>
            <a:r>
              <a:rPr lang="en-US" sz="2400" dirty="0" smtClean="0"/>
              <a:t>Fill out the UW Medicine HIPAA Compliance Excel spreadsheet (specific spreadsheet below)</a:t>
            </a:r>
          </a:p>
          <a:p>
            <a:pPr marL="514350" indent="-514350">
              <a:buFont typeface="+mj-lt"/>
              <a:buAutoNum type="arabicPeriod"/>
            </a:pPr>
            <a:r>
              <a:rPr lang="en-US" sz="2400" dirty="0" smtClean="0"/>
              <a:t>Save the Excel spreadsheet with a name like this:  “</a:t>
            </a:r>
            <a:r>
              <a:rPr lang="en-US" sz="2400" dirty="0" err="1" smtClean="0"/>
              <a:t>yournetIDdateofsearch</a:t>
            </a:r>
            <a:r>
              <a:rPr lang="en-US" sz="2400" dirty="0" smtClean="0"/>
              <a:t>” - for example:  ejonlin22Feb2020</a:t>
            </a:r>
          </a:p>
          <a:p>
            <a:pPr marL="514350" indent="-514350">
              <a:buFont typeface="+mj-lt"/>
              <a:buAutoNum type="arabicPeriod"/>
            </a:pPr>
            <a:r>
              <a:rPr lang="en-US" sz="2400" dirty="0" smtClean="0"/>
              <a:t>Log </a:t>
            </a:r>
            <a:r>
              <a:rPr lang="en-US" sz="2400" dirty="0"/>
              <a:t>into the UW Medicine SSLVPN with AMC login credentials:  </a:t>
            </a:r>
            <a:r>
              <a:rPr lang="en-US" sz="2400" u="sng" dirty="0">
                <a:hlinkClick r:id="rId2"/>
              </a:rPr>
              <a:t>https://</a:t>
            </a:r>
            <a:r>
              <a:rPr lang="en-US" sz="2400" u="sng" dirty="0" smtClean="0">
                <a:hlinkClick r:id="rId2"/>
              </a:rPr>
              <a:t>sslvpn.medical.washington.edu/dana-na/auth/url_9/welcome.cgi</a:t>
            </a:r>
            <a:endParaRPr lang="en-US" sz="2400" dirty="0"/>
          </a:p>
        </p:txBody>
      </p:sp>
    </p:spTree>
    <p:extLst>
      <p:ext uri="{BB962C8B-B14F-4D97-AF65-F5344CB8AC3E}">
        <p14:creationId xmlns:p14="http://schemas.microsoft.com/office/powerpoint/2010/main" val="1693630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Accounting for Disclosures</a:t>
            </a:r>
            <a:endParaRPr lang="en-US" dirty="0"/>
          </a:p>
        </p:txBody>
      </p:sp>
      <p:pic>
        <p:nvPicPr>
          <p:cNvPr id="16386" name="Picture 7" descr="cid:image001.png@01D622F5.E7993E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98" y="3517900"/>
            <a:ext cx="5651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1295400"/>
            <a:ext cx="8229600" cy="2308324"/>
          </a:xfrm>
          <a:prstGeom prst="rect">
            <a:avLst/>
          </a:prstGeom>
        </p:spPr>
        <p:txBody>
          <a:bodyPr wrap="square">
            <a:spAutoFit/>
          </a:bodyPr>
          <a:lstStyle/>
          <a:p>
            <a:pPr marL="514350" indent="-514350">
              <a:buFont typeface="+mj-lt"/>
              <a:buAutoNum type="arabicPeriod" startAt="6"/>
            </a:pPr>
            <a:r>
              <a:rPr lang="en-US" sz="2400" dirty="0"/>
              <a:t>Add the disclosure accounting website link to the Web Bookmarks after logging in (the + icon in the top right of the </a:t>
            </a:r>
            <a:r>
              <a:rPr lang="en-US" sz="2400" dirty="0" smtClean="0"/>
              <a:t>photo below): </a:t>
            </a:r>
          </a:p>
          <a:p>
            <a:r>
              <a:rPr lang="en-US" sz="2400" dirty="0"/>
              <a:t>	  </a:t>
            </a:r>
            <a:r>
              <a:rPr lang="en-US" sz="2400" u="sng" dirty="0">
                <a:hlinkClick r:id="rId3"/>
              </a:rPr>
              <a:t>https://disclosureaccounting.uwmedicine.org/</a:t>
            </a:r>
            <a:endParaRPr lang="en-US" sz="2400" dirty="0"/>
          </a:p>
          <a:p>
            <a:r>
              <a:rPr lang="en-US" sz="2400" dirty="0"/>
              <a:t> </a:t>
            </a:r>
            <a:r>
              <a:rPr lang="en-US" sz="2400" dirty="0" smtClean="0"/>
              <a:t>Once </a:t>
            </a:r>
            <a:r>
              <a:rPr lang="en-US" sz="2400" dirty="0"/>
              <a:t>it’s added you should be able to get to the disclosure accounting site through the bookmark</a:t>
            </a:r>
            <a:r>
              <a:rPr lang="en-US" sz="2400" dirty="0" smtClean="0"/>
              <a:t>.</a:t>
            </a:r>
            <a:endParaRPr lang="en-US" sz="2400" dirty="0"/>
          </a:p>
        </p:txBody>
      </p:sp>
      <p:sp>
        <p:nvSpPr>
          <p:cNvPr id="4" name="TextBox 3"/>
          <p:cNvSpPr txBox="1"/>
          <p:nvPr/>
        </p:nvSpPr>
        <p:spPr>
          <a:xfrm>
            <a:off x="533400" y="5105400"/>
            <a:ext cx="8077200" cy="1292662"/>
          </a:xfrm>
          <a:prstGeom prst="rect">
            <a:avLst/>
          </a:prstGeom>
          <a:noFill/>
        </p:spPr>
        <p:txBody>
          <a:bodyPr wrap="square" rtlCol="0">
            <a:spAutoFit/>
          </a:bodyPr>
          <a:lstStyle/>
          <a:p>
            <a:pPr marL="457200" indent="-457200">
              <a:buFont typeface="+mj-lt"/>
              <a:buAutoNum type="arabicPeriod" startAt="7"/>
            </a:pPr>
            <a:r>
              <a:rPr lang="en-US" sz="2000" dirty="0" smtClean="0"/>
              <a:t>Upload your Excel spreadsheet</a:t>
            </a:r>
            <a:endParaRPr lang="en-US" sz="2000" dirty="0"/>
          </a:p>
          <a:p>
            <a:pPr marL="514350" indent="-514350">
              <a:buFont typeface="+mj-lt"/>
              <a:buAutoNum type="arabicPeriod" startAt="7"/>
            </a:pPr>
            <a:r>
              <a:rPr lang="en-US" sz="2000" dirty="0"/>
              <a:t>Also send the Excel spreadsheet to </a:t>
            </a:r>
            <a:r>
              <a:rPr lang="en-US" sz="2000" dirty="0" smtClean="0"/>
              <a:t>Dr. Chhieng </a:t>
            </a:r>
            <a:r>
              <a:rPr lang="en-US" sz="2000" dirty="0" smtClean="0">
                <a:hlinkClick r:id="rId4"/>
              </a:rPr>
              <a:t>dchhieng@uw.edu</a:t>
            </a:r>
            <a:r>
              <a:rPr lang="en-US" sz="2000" dirty="0" smtClean="0"/>
              <a:t> and Erica Jonlin </a:t>
            </a:r>
            <a:r>
              <a:rPr lang="en-US" sz="2000" dirty="0" smtClean="0">
                <a:hlinkClick r:id="rId5"/>
              </a:rPr>
              <a:t>ejonlin@uw.edu</a:t>
            </a:r>
            <a:r>
              <a:rPr lang="en-US" sz="2000" dirty="0" smtClean="0"/>
              <a:t>  </a:t>
            </a:r>
            <a:endParaRPr lang="en-US" sz="2000" dirty="0"/>
          </a:p>
          <a:p>
            <a:endParaRPr lang="en-US" dirty="0"/>
          </a:p>
        </p:txBody>
      </p:sp>
    </p:spTree>
    <p:extLst>
      <p:ext uri="{BB962C8B-B14F-4D97-AF65-F5344CB8AC3E}">
        <p14:creationId xmlns:p14="http://schemas.microsoft.com/office/powerpoint/2010/main" val="958589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IRB”</a:t>
            </a:r>
            <a:endParaRPr lang="en-US" dirty="0"/>
          </a:p>
        </p:txBody>
      </p:sp>
      <p:sp>
        <p:nvSpPr>
          <p:cNvPr id="3" name="Content Placeholder 2"/>
          <p:cNvSpPr>
            <a:spLocks noGrp="1"/>
          </p:cNvSpPr>
          <p:nvPr>
            <p:ph idx="1"/>
          </p:nvPr>
        </p:nvSpPr>
        <p:spPr>
          <a:xfrm>
            <a:off x="533400" y="1295400"/>
            <a:ext cx="8229600" cy="5029200"/>
          </a:xfrm>
        </p:spPr>
        <p:txBody>
          <a:bodyPr>
            <a:noAutofit/>
          </a:bodyPr>
          <a:lstStyle/>
          <a:p>
            <a:r>
              <a:rPr lang="en-US" sz="2000" dirty="0" smtClean="0"/>
              <a:t>University of Washington:  </a:t>
            </a:r>
          </a:p>
          <a:p>
            <a:pPr lvl="1"/>
            <a:r>
              <a:rPr lang="en-US" sz="2000" dirty="0" smtClean="0"/>
              <a:t>The Human Subjects Division (HSD) – multiple IRBs</a:t>
            </a:r>
          </a:p>
          <a:p>
            <a:pPr lvl="1"/>
            <a:r>
              <a:rPr lang="en-US" sz="2000" dirty="0" smtClean="0"/>
              <a:t>For UW Pathology, they review:</a:t>
            </a:r>
          </a:p>
          <a:p>
            <a:pPr lvl="2"/>
            <a:r>
              <a:rPr lang="en-US" sz="1600" dirty="0" smtClean="0"/>
              <a:t>Clinical trials (e.g., intervention) and observational research studies that do </a:t>
            </a:r>
            <a:r>
              <a:rPr lang="en-US" sz="1600" u="sng" dirty="0" smtClean="0"/>
              <a:t>not</a:t>
            </a:r>
            <a:r>
              <a:rPr lang="en-US" sz="1600" dirty="0" smtClean="0"/>
              <a:t> involve cancer</a:t>
            </a:r>
          </a:p>
          <a:p>
            <a:pPr lvl="2"/>
            <a:r>
              <a:rPr lang="en-US" sz="1600" dirty="0" smtClean="0"/>
              <a:t>Cancer-related studies that involve only medical records review and/or specimens</a:t>
            </a:r>
          </a:p>
          <a:p>
            <a:pPr lvl="3"/>
            <a:r>
              <a:rPr lang="en-US" sz="1400" dirty="0" smtClean="0"/>
              <a:t>That is, no contact with patients for research purposes</a:t>
            </a:r>
          </a:p>
          <a:p>
            <a:r>
              <a:rPr lang="en-US" sz="2000" dirty="0" smtClean="0"/>
              <a:t>Cancer Consortium:</a:t>
            </a:r>
          </a:p>
          <a:p>
            <a:pPr lvl="1"/>
            <a:r>
              <a:rPr lang="en-US" sz="2000" dirty="0" smtClean="0"/>
              <a:t>The Fred Hutchinson Cancer Research Center Institutional Review Office (IRO) – multiple IRBs</a:t>
            </a:r>
          </a:p>
          <a:p>
            <a:pPr lvl="1"/>
            <a:r>
              <a:rPr lang="en-US" sz="2000" dirty="0" smtClean="0"/>
              <a:t>For Pathology, they review oncology clinical trials and other studies in which the investigators interact with the research participant	</a:t>
            </a:r>
          </a:p>
          <a:p>
            <a:pPr lvl="2"/>
            <a:r>
              <a:rPr lang="en-US" sz="1600" dirty="0" smtClean="0"/>
              <a:t>For example, studies requiring informed consent to obtain a specimen</a:t>
            </a:r>
          </a:p>
          <a:p>
            <a:r>
              <a:rPr lang="en-US" sz="2000" dirty="0"/>
              <a:t>Most Pathology research is “minimal risk” and is reviewed by an </a:t>
            </a:r>
            <a:r>
              <a:rPr lang="en-US" sz="2000" dirty="0" smtClean="0"/>
              <a:t>administrator </a:t>
            </a:r>
            <a:r>
              <a:rPr lang="en-US" sz="2000" dirty="0"/>
              <a:t>who works in the </a:t>
            </a:r>
            <a:r>
              <a:rPr lang="en-US" sz="2000" dirty="0" smtClean="0"/>
              <a:t>IRB office</a:t>
            </a:r>
            <a:endParaRPr lang="en-US" sz="2000" dirty="0"/>
          </a:p>
          <a:p>
            <a:pPr lvl="1"/>
            <a:endParaRPr lang="en-US" sz="1800" dirty="0" smtClean="0"/>
          </a:p>
        </p:txBody>
      </p:sp>
      <p:pic>
        <p:nvPicPr>
          <p:cNvPr id="4" name="Picture 3" descr="C:\Program Files\Microsoft Office\Clipart\corpbas\BD19923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28600"/>
            <a:ext cx="2286000" cy="117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5708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e 1"/>
          <p:cNvSpPr/>
          <p:nvPr/>
        </p:nvSpPr>
        <p:spPr>
          <a:xfrm rot="16200000">
            <a:off x="1366157" y="3418038"/>
            <a:ext cx="381000" cy="1066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947057" y="4141938"/>
            <a:ext cx="1219200" cy="253916"/>
          </a:xfrm>
          <a:prstGeom prst="rect">
            <a:avLst/>
          </a:prstGeom>
          <a:noFill/>
        </p:spPr>
        <p:txBody>
          <a:bodyPr wrap="square" rtlCol="0">
            <a:spAutoFit/>
          </a:bodyPr>
          <a:lstStyle/>
          <a:p>
            <a:r>
              <a:rPr lang="en-US" sz="1050" dirty="0" smtClean="0"/>
              <a:t>Leave these BLANK</a:t>
            </a:r>
            <a:endParaRPr lang="en-US" sz="1050" dirty="0"/>
          </a:p>
        </p:txBody>
      </p:sp>
      <p:sp>
        <p:nvSpPr>
          <p:cNvPr id="4" name="Up Arrow 3"/>
          <p:cNvSpPr/>
          <p:nvPr/>
        </p:nvSpPr>
        <p:spPr>
          <a:xfrm>
            <a:off x="617166" y="3810000"/>
            <a:ext cx="121158"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89850" y="5513645"/>
            <a:ext cx="7601055" cy="954107"/>
          </a:xfrm>
          <a:prstGeom prst="rect">
            <a:avLst/>
          </a:prstGeom>
          <a:noFill/>
        </p:spPr>
        <p:txBody>
          <a:bodyPr wrap="none" rtlCol="0">
            <a:spAutoFit/>
          </a:bodyPr>
          <a:lstStyle/>
          <a:p>
            <a:r>
              <a:rPr lang="en-US" sz="1400" dirty="0" smtClean="0"/>
              <a:t>* Fill in each and every patient number that came up in your search, one per row.  </a:t>
            </a:r>
          </a:p>
          <a:p>
            <a:r>
              <a:rPr lang="en-US" sz="1400" dirty="0" smtClean="0"/>
              <a:t>Each patient number will start with U, H, N, or Z, and will be followed by 7 digits.</a:t>
            </a:r>
          </a:p>
          <a:p>
            <a:endParaRPr lang="en-US" sz="1400" dirty="0" smtClean="0"/>
          </a:p>
          <a:p>
            <a:r>
              <a:rPr lang="en-US" sz="1400" dirty="0" smtClean="0"/>
              <a:t>** Write:  “UW IRB no. 2837, Path </a:t>
            </a:r>
            <a:r>
              <a:rPr lang="en-US" sz="1400" dirty="0" err="1" smtClean="0"/>
              <a:t>Dept</a:t>
            </a:r>
            <a:r>
              <a:rPr lang="en-US" sz="1400" dirty="0" smtClean="0"/>
              <a:t>-wide IRB to enable screening of EMRs </a:t>
            </a:r>
            <a:r>
              <a:rPr lang="en-US" sz="1400" dirty="0"/>
              <a:t>for </a:t>
            </a:r>
            <a:r>
              <a:rPr lang="en-US" sz="1400" dirty="0" smtClean="0"/>
              <a:t>research purposes” </a:t>
            </a:r>
            <a:endParaRPr lang="en-US" sz="1400" dirty="0"/>
          </a:p>
        </p:txBody>
      </p:sp>
      <p:sp>
        <p:nvSpPr>
          <p:cNvPr id="7" name="TextBox 6"/>
          <p:cNvSpPr txBox="1"/>
          <p:nvPr/>
        </p:nvSpPr>
        <p:spPr>
          <a:xfrm>
            <a:off x="377673" y="3935769"/>
            <a:ext cx="289179" cy="369332"/>
          </a:xfrm>
          <a:prstGeom prst="rect">
            <a:avLst/>
          </a:prstGeom>
          <a:noFill/>
        </p:spPr>
        <p:txBody>
          <a:bodyPr wrap="square" rtlCol="0">
            <a:spAutoFit/>
          </a:bodyPr>
          <a:lstStyle/>
          <a:p>
            <a:r>
              <a:rPr lang="en-US" dirty="0" smtClean="0"/>
              <a:t>*</a:t>
            </a:r>
            <a:endParaRPr lang="en-US" dirty="0"/>
          </a:p>
        </p:txBody>
      </p:sp>
      <p:sp>
        <p:nvSpPr>
          <p:cNvPr id="9" name="Left Brace 8"/>
          <p:cNvSpPr/>
          <p:nvPr/>
        </p:nvSpPr>
        <p:spPr>
          <a:xfrm rot="16200000">
            <a:off x="7724743" y="3447720"/>
            <a:ext cx="381000" cy="1066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7381843" y="4141938"/>
            <a:ext cx="1219200" cy="253916"/>
          </a:xfrm>
          <a:prstGeom prst="rect">
            <a:avLst/>
          </a:prstGeom>
          <a:noFill/>
        </p:spPr>
        <p:txBody>
          <a:bodyPr wrap="square" rtlCol="0">
            <a:spAutoFit/>
          </a:bodyPr>
          <a:lstStyle/>
          <a:p>
            <a:r>
              <a:rPr lang="en-US" sz="1050" dirty="0" smtClean="0"/>
              <a:t>Leave these BLANK</a:t>
            </a:r>
            <a:endParaRPr lang="en-US" sz="1050" dirty="0"/>
          </a:p>
        </p:txBody>
      </p:sp>
      <p:sp>
        <p:nvSpPr>
          <p:cNvPr id="11" name="Up Arrow 10"/>
          <p:cNvSpPr/>
          <p:nvPr/>
        </p:nvSpPr>
        <p:spPr>
          <a:xfrm>
            <a:off x="7070979" y="3815897"/>
            <a:ext cx="121158"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650746" y="3933039"/>
            <a:ext cx="415498" cy="369332"/>
          </a:xfrm>
          <a:prstGeom prst="rect">
            <a:avLst/>
          </a:prstGeom>
          <a:noFill/>
        </p:spPr>
        <p:txBody>
          <a:bodyPr wrap="none" rtlCol="0">
            <a:spAutoFit/>
          </a:bodyPr>
          <a:lstStyle/>
          <a:p>
            <a:r>
              <a:rPr lang="en-US" dirty="0" smtClean="0"/>
              <a:t>**</a:t>
            </a:r>
            <a:endParaRPr lang="en-US" dirty="0"/>
          </a:p>
        </p:txBody>
      </p:sp>
      <p:sp>
        <p:nvSpPr>
          <p:cNvPr id="12" name="Up Arrow 11"/>
          <p:cNvSpPr/>
          <p:nvPr/>
        </p:nvSpPr>
        <p:spPr>
          <a:xfrm>
            <a:off x="2739600" y="3810000"/>
            <a:ext cx="45719" cy="218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p:cNvSpPr txBox="1"/>
          <p:nvPr/>
        </p:nvSpPr>
        <p:spPr>
          <a:xfrm>
            <a:off x="2401172" y="4031887"/>
            <a:ext cx="750526" cy="246221"/>
          </a:xfrm>
          <a:prstGeom prst="rect">
            <a:avLst/>
          </a:prstGeom>
          <a:noFill/>
        </p:spPr>
        <p:txBody>
          <a:bodyPr wrap="none" rtlCol="0">
            <a:spAutoFit/>
          </a:bodyPr>
          <a:lstStyle/>
          <a:p>
            <a:r>
              <a:rPr lang="en-US" sz="1000" dirty="0" smtClean="0"/>
              <a:t>Your name</a:t>
            </a:r>
            <a:endParaRPr lang="en-US" sz="1000" dirty="0"/>
          </a:p>
        </p:txBody>
      </p:sp>
      <p:sp>
        <p:nvSpPr>
          <p:cNvPr id="15" name="Up Arrow 14"/>
          <p:cNvSpPr/>
          <p:nvPr/>
        </p:nvSpPr>
        <p:spPr>
          <a:xfrm>
            <a:off x="3218738" y="3799890"/>
            <a:ext cx="45719" cy="5109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3938069" y="3790620"/>
            <a:ext cx="45719" cy="218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30078" y="4380915"/>
            <a:ext cx="1023037" cy="253916"/>
          </a:xfrm>
          <a:prstGeom prst="rect">
            <a:avLst/>
          </a:prstGeom>
          <a:noFill/>
        </p:spPr>
        <p:txBody>
          <a:bodyPr wrap="none" rtlCol="0">
            <a:spAutoFit/>
          </a:bodyPr>
          <a:lstStyle/>
          <a:p>
            <a:r>
              <a:rPr lang="en-US" sz="1000" dirty="0" smtClean="0"/>
              <a:t>Your phone no.</a:t>
            </a:r>
            <a:endParaRPr lang="en-US" sz="1000" dirty="0"/>
          </a:p>
        </p:txBody>
      </p:sp>
      <p:sp>
        <p:nvSpPr>
          <p:cNvPr id="18" name="TextBox 17"/>
          <p:cNvSpPr txBox="1"/>
          <p:nvPr/>
        </p:nvSpPr>
        <p:spPr>
          <a:xfrm>
            <a:off x="3553989" y="4085655"/>
            <a:ext cx="768159" cy="253916"/>
          </a:xfrm>
          <a:prstGeom prst="rect">
            <a:avLst/>
          </a:prstGeom>
          <a:noFill/>
        </p:spPr>
        <p:txBody>
          <a:bodyPr wrap="none" rtlCol="0">
            <a:spAutoFit/>
          </a:bodyPr>
          <a:lstStyle/>
          <a:p>
            <a:r>
              <a:rPr lang="en-US" sz="1000" dirty="0" smtClean="0"/>
              <a:t>Your email</a:t>
            </a:r>
            <a:endParaRPr lang="en-US" sz="1000" dirty="0"/>
          </a:p>
        </p:txBody>
      </p:sp>
      <p:sp>
        <p:nvSpPr>
          <p:cNvPr id="19" name="TextBox 18"/>
          <p:cNvSpPr txBox="1"/>
          <p:nvPr/>
        </p:nvSpPr>
        <p:spPr>
          <a:xfrm>
            <a:off x="4895072" y="4044662"/>
            <a:ext cx="893193" cy="253916"/>
          </a:xfrm>
          <a:prstGeom prst="rect">
            <a:avLst/>
          </a:prstGeom>
          <a:noFill/>
        </p:spPr>
        <p:txBody>
          <a:bodyPr wrap="none" rtlCol="0">
            <a:spAutoFit/>
          </a:bodyPr>
          <a:lstStyle/>
          <a:p>
            <a:r>
              <a:rPr lang="en-US" sz="1000" dirty="0" smtClean="0"/>
              <a:t>Your address</a:t>
            </a:r>
            <a:endParaRPr lang="en-US" sz="1000" dirty="0"/>
          </a:p>
        </p:txBody>
      </p:sp>
      <p:sp>
        <p:nvSpPr>
          <p:cNvPr id="20" name="Up Arrow 19"/>
          <p:cNvSpPr/>
          <p:nvPr/>
        </p:nvSpPr>
        <p:spPr>
          <a:xfrm>
            <a:off x="5318810" y="3799889"/>
            <a:ext cx="45719" cy="218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6365208" y="3807474"/>
            <a:ext cx="45719" cy="4217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743417" y="4225195"/>
            <a:ext cx="1219200" cy="507831"/>
          </a:xfrm>
          <a:prstGeom prst="rect">
            <a:avLst/>
          </a:prstGeom>
          <a:noFill/>
        </p:spPr>
        <p:txBody>
          <a:bodyPr wrap="square" rtlCol="0">
            <a:spAutoFit/>
          </a:bodyPr>
          <a:lstStyle/>
          <a:p>
            <a:pPr algn="ctr"/>
            <a:r>
              <a:rPr lang="en-US" sz="900" dirty="0" smtClean="0"/>
              <a:t>Ex:  DOB, diagnosis code; note  600 character limit</a:t>
            </a:r>
            <a:endParaRPr lang="en-US" sz="900" dirty="0"/>
          </a:p>
        </p:txBody>
      </p:sp>
      <p:sp>
        <p:nvSpPr>
          <p:cNvPr id="14" name="Left Brace 13"/>
          <p:cNvSpPr/>
          <p:nvPr/>
        </p:nvSpPr>
        <p:spPr>
          <a:xfrm rot="16200000">
            <a:off x="4610225" y="2190865"/>
            <a:ext cx="323490" cy="52114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2379401" y="4871343"/>
            <a:ext cx="5025880" cy="523220"/>
          </a:xfrm>
          <a:prstGeom prst="rect">
            <a:avLst/>
          </a:prstGeom>
          <a:noFill/>
        </p:spPr>
        <p:txBody>
          <a:bodyPr wrap="square" rtlCol="0">
            <a:spAutoFit/>
          </a:bodyPr>
          <a:lstStyle/>
          <a:p>
            <a:r>
              <a:rPr lang="en-US" sz="1400" dirty="0" smtClean="0">
                <a:solidFill>
                  <a:srgbClr val="FF0000"/>
                </a:solidFill>
              </a:rPr>
              <a:t>Copy and paste this exact same information in every row for which you have a patient no. in Column A</a:t>
            </a:r>
            <a:endParaRPr lang="en-US" sz="1400" dirty="0">
              <a:solidFill>
                <a:srgbClr val="FF0000"/>
              </a:solidFill>
            </a:endParaRPr>
          </a:p>
        </p:txBody>
      </p:sp>
      <p:sp>
        <p:nvSpPr>
          <p:cNvPr id="25" name="TextBox 24"/>
          <p:cNvSpPr txBox="1"/>
          <p:nvPr/>
        </p:nvSpPr>
        <p:spPr>
          <a:xfrm>
            <a:off x="1112821" y="228600"/>
            <a:ext cx="6552691" cy="646331"/>
          </a:xfrm>
          <a:prstGeom prst="rect">
            <a:avLst/>
          </a:prstGeom>
          <a:noFill/>
        </p:spPr>
        <p:txBody>
          <a:bodyPr wrap="none" rtlCol="0">
            <a:spAutoFit/>
          </a:bodyPr>
          <a:lstStyle/>
          <a:p>
            <a:pPr algn="ctr"/>
            <a:r>
              <a:rPr lang="en-US" dirty="0" smtClean="0"/>
              <a:t>The Excel Spreadsheet that you fill out after doing a records search: </a:t>
            </a:r>
          </a:p>
          <a:p>
            <a:pPr algn="ctr"/>
            <a:r>
              <a:rPr lang="en-US" dirty="0" smtClean="0"/>
              <a:t>UW Medicine Compliance Form </a:t>
            </a:r>
            <a:endParaRPr lang="en-US" dirty="0"/>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81" y="963462"/>
            <a:ext cx="8763000" cy="2797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Up Arrow 27"/>
          <p:cNvSpPr/>
          <p:nvPr/>
        </p:nvSpPr>
        <p:spPr>
          <a:xfrm>
            <a:off x="2290564" y="3772983"/>
            <a:ext cx="45719" cy="5109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905806" y="4294444"/>
            <a:ext cx="856653" cy="369332"/>
          </a:xfrm>
          <a:prstGeom prst="rect">
            <a:avLst/>
          </a:prstGeom>
          <a:noFill/>
        </p:spPr>
        <p:txBody>
          <a:bodyPr wrap="square" rtlCol="0">
            <a:spAutoFit/>
          </a:bodyPr>
          <a:lstStyle/>
          <a:p>
            <a:pPr algn="ctr"/>
            <a:r>
              <a:rPr lang="en-US" sz="900" dirty="0" smtClean="0"/>
              <a:t>Date you did the search</a:t>
            </a:r>
            <a:endParaRPr lang="en-US" sz="900" dirty="0"/>
          </a:p>
        </p:txBody>
      </p:sp>
    </p:spTree>
    <p:extLst>
      <p:ext uri="{BB962C8B-B14F-4D97-AF65-F5344CB8AC3E}">
        <p14:creationId xmlns:p14="http://schemas.microsoft.com/office/powerpoint/2010/main" val="3340431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t>I made it easy for you - fill in the white columns</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8011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a:off x="609111" y="5334000"/>
            <a:ext cx="121158"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22955" y="5892186"/>
            <a:ext cx="1271374" cy="646331"/>
          </a:xfrm>
          <a:prstGeom prst="rect">
            <a:avLst/>
          </a:prstGeom>
          <a:noFill/>
        </p:spPr>
        <p:txBody>
          <a:bodyPr wrap="none" rtlCol="0">
            <a:spAutoFit/>
          </a:bodyPr>
          <a:lstStyle/>
          <a:p>
            <a:r>
              <a:rPr lang="en-US" sz="1200" dirty="0" smtClean="0"/>
              <a:t>Copy and paste</a:t>
            </a:r>
          </a:p>
          <a:p>
            <a:r>
              <a:rPr lang="en-US" sz="1200" dirty="0" smtClean="0"/>
              <a:t>Patient Numbers </a:t>
            </a:r>
          </a:p>
          <a:p>
            <a:r>
              <a:rPr lang="en-US" sz="1200" dirty="0" smtClean="0"/>
              <a:t>from your search</a:t>
            </a:r>
            <a:endParaRPr lang="en-US" sz="1200" dirty="0"/>
          </a:p>
        </p:txBody>
      </p:sp>
      <p:sp>
        <p:nvSpPr>
          <p:cNvPr id="6" name="Left Brace 5"/>
          <p:cNvSpPr/>
          <p:nvPr/>
        </p:nvSpPr>
        <p:spPr>
          <a:xfrm rot="16200000">
            <a:off x="4274190" y="3242298"/>
            <a:ext cx="323490" cy="45393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Up Arrow 6"/>
          <p:cNvSpPr/>
          <p:nvPr/>
        </p:nvSpPr>
        <p:spPr>
          <a:xfrm>
            <a:off x="2785319" y="5578602"/>
            <a:ext cx="45719" cy="218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Up Arrow 7"/>
          <p:cNvSpPr/>
          <p:nvPr/>
        </p:nvSpPr>
        <p:spPr>
          <a:xfrm>
            <a:off x="3276600" y="5578603"/>
            <a:ext cx="45719" cy="4520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Up Arrow 8"/>
          <p:cNvSpPr/>
          <p:nvPr/>
        </p:nvSpPr>
        <p:spPr>
          <a:xfrm>
            <a:off x="3962400" y="5604733"/>
            <a:ext cx="45719" cy="218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Up Arrow 9"/>
          <p:cNvSpPr/>
          <p:nvPr/>
        </p:nvSpPr>
        <p:spPr>
          <a:xfrm>
            <a:off x="5181600" y="5600073"/>
            <a:ext cx="45719" cy="2184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2432915" y="5892186"/>
            <a:ext cx="750526" cy="246221"/>
          </a:xfrm>
          <a:prstGeom prst="rect">
            <a:avLst/>
          </a:prstGeom>
          <a:noFill/>
        </p:spPr>
        <p:txBody>
          <a:bodyPr wrap="none" rtlCol="0">
            <a:spAutoFit/>
          </a:bodyPr>
          <a:lstStyle/>
          <a:p>
            <a:r>
              <a:rPr lang="en-US" sz="1000" dirty="0" smtClean="0"/>
              <a:t>Your name</a:t>
            </a:r>
            <a:endParaRPr lang="en-US" sz="1000" dirty="0"/>
          </a:p>
        </p:txBody>
      </p:sp>
      <p:sp>
        <p:nvSpPr>
          <p:cNvPr id="12" name="TextBox 11"/>
          <p:cNvSpPr txBox="1"/>
          <p:nvPr/>
        </p:nvSpPr>
        <p:spPr>
          <a:xfrm>
            <a:off x="2787940" y="6138407"/>
            <a:ext cx="1023037" cy="253916"/>
          </a:xfrm>
          <a:prstGeom prst="rect">
            <a:avLst/>
          </a:prstGeom>
          <a:noFill/>
        </p:spPr>
        <p:txBody>
          <a:bodyPr wrap="none" rtlCol="0">
            <a:spAutoFit/>
          </a:bodyPr>
          <a:lstStyle/>
          <a:p>
            <a:r>
              <a:rPr lang="en-US" sz="1000" dirty="0" smtClean="0"/>
              <a:t>Your phone no.</a:t>
            </a:r>
            <a:endParaRPr lang="en-US" sz="1000" dirty="0"/>
          </a:p>
        </p:txBody>
      </p:sp>
      <p:sp>
        <p:nvSpPr>
          <p:cNvPr id="13" name="TextBox 12"/>
          <p:cNvSpPr txBox="1"/>
          <p:nvPr/>
        </p:nvSpPr>
        <p:spPr>
          <a:xfrm>
            <a:off x="3587137" y="5922964"/>
            <a:ext cx="740908" cy="246221"/>
          </a:xfrm>
          <a:prstGeom prst="rect">
            <a:avLst/>
          </a:prstGeom>
          <a:noFill/>
        </p:spPr>
        <p:txBody>
          <a:bodyPr wrap="none" rtlCol="0">
            <a:spAutoFit/>
          </a:bodyPr>
          <a:lstStyle/>
          <a:p>
            <a:r>
              <a:rPr lang="en-US" sz="1000" dirty="0" smtClean="0"/>
              <a:t>Your email</a:t>
            </a:r>
            <a:endParaRPr lang="en-US" sz="1000" dirty="0"/>
          </a:p>
        </p:txBody>
      </p:sp>
      <p:sp>
        <p:nvSpPr>
          <p:cNvPr id="14" name="TextBox 13"/>
          <p:cNvSpPr txBox="1"/>
          <p:nvPr/>
        </p:nvSpPr>
        <p:spPr>
          <a:xfrm>
            <a:off x="4806337" y="5916971"/>
            <a:ext cx="859531" cy="246221"/>
          </a:xfrm>
          <a:prstGeom prst="rect">
            <a:avLst/>
          </a:prstGeom>
          <a:noFill/>
        </p:spPr>
        <p:txBody>
          <a:bodyPr wrap="none" rtlCol="0">
            <a:spAutoFit/>
          </a:bodyPr>
          <a:lstStyle/>
          <a:p>
            <a:r>
              <a:rPr lang="en-US" sz="1000" dirty="0" smtClean="0"/>
              <a:t>Your address</a:t>
            </a:r>
            <a:endParaRPr lang="en-US" sz="1000" dirty="0"/>
          </a:p>
        </p:txBody>
      </p:sp>
      <p:sp>
        <p:nvSpPr>
          <p:cNvPr id="15" name="Up Arrow 14"/>
          <p:cNvSpPr/>
          <p:nvPr/>
        </p:nvSpPr>
        <p:spPr>
          <a:xfrm>
            <a:off x="6365208" y="5560867"/>
            <a:ext cx="45719" cy="4217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78467" y="6030685"/>
            <a:ext cx="1219200" cy="507831"/>
          </a:xfrm>
          <a:prstGeom prst="rect">
            <a:avLst/>
          </a:prstGeom>
          <a:noFill/>
        </p:spPr>
        <p:txBody>
          <a:bodyPr wrap="square" rtlCol="0">
            <a:spAutoFit/>
          </a:bodyPr>
          <a:lstStyle/>
          <a:p>
            <a:pPr algn="ctr"/>
            <a:r>
              <a:rPr lang="en-US" sz="900" dirty="0" smtClean="0"/>
              <a:t>Ex:  DOB, diagnosis code; note  600 character limit</a:t>
            </a:r>
            <a:endParaRPr lang="en-US" sz="900" dirty="0"/>
          </a:p>
        </p:txBody>
      </p:sp>
      <p:sp>
        <p:nvSpPr>
          <p:cNvPr id="17" name="Up Arrow 16"/>
          <p:cNvSpPr/>
          <p:nvPr/>
        </p:nvSpPr>
        <p:spPr>
          <a:xfrm>
            <a:off x="2238523" y="5578603"/>
            <a:ext cx="45719" cy="5109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10196" y="6138407"/>
            <a:ext cx="856653" cy="369332"/>
          </a:xfrm>
          <a:prstGeom prst="rect">
            <a:avLst/>
          </a:prstGeom>
          <a:noFill/>
        </p:spPr>
        <p:txBody>
          <a:bodyPr wrap="square" rtlCol="0">
            <a:spAutoFit/>
          </a:bodyPr>
          <a:lstStyle/>
          <a:p>
            <a:pPr algn="ctr"/>
            <a:r>
              <a:rPr lang="en-US" sz="900" dirty="0" smtClean="0"/>
              <a:t>Date you did the search</a:t>
            </a:r>
            <a:endParaRPr lang="en-US" sz="900" dirty="0"/>
          </a:p>
        </p:txBody>
      </p:sp>
    </p:spTree>
    <p:extLst>
      <p:ext uri="{BB962C8B-B14F-4D97-AF65-F5344CB8AC3E}">
        <p14:creationId xmlns:p14="http://schemas.microsoft.com/office/powerpoint/2010/main" val="1820654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When you write a paper based on data acquired under the Blanket IRB approval</a:t>
            </a:r>
            <a:endParaRPr lang="en-US" sz="3200" dirty="0"/>
          </a:p>
        </p:txBody>
      </p:sp>
      <p:sp>
        <p:nvSpPr>
          <p:cNvPr id="3" name="Content Placeholder 2"/>
          <p:cNvSpPr>
            <a:spLocks noGrp="1"/>
          </p:cNvSpPr>
          <p:nvPr>
            <p:ph idx="1"/>
          </p:nvPr>
        </p:nvSpPr>
        <p:spPr>
          <a:xfrm>
            <a:off x="457200" y="1752600"/>
            <a:ext cx="8229600" cy="4525963"/>
          </a:xfrm>
        </p:spPr>
        <p:txBody>
          <a:bodyPr>
            <a:normAutofit/>
          </a:bodyPr>
          <a:lstStyle/>
          <a:p>
            <a:pPr marL="0" indent="0">
              <a:buNone/>
            </a:pPr>
            <a:r>
              <a:rPr lang="en-US" sz="2400" u="sng" dirty="0" smtClean="0"/>
              <a:t>Sample IRB approval language for the manuscript</a:t>
            </a:r>
            <a:r>
              <a:rPr lang="en-US" sz="2400" dirty="0" smtClean="0"/>
              <a:t>:</a:t>
            </a:r>
          </a:p>
          <a:p>
            <a:pPr marL="0" indent="0">
              <a:buNone/>
            </a:pPr>
            <a:r>
              <a:rPr lang="en-US" sz="2400" dirty="0" smtClean="0"/>
              <a:t>"</a:t>
            </a:r>
            <a:r>
              <a:rPr lang="en-US" sz="2400" dirty="0"/>
              <a:t>Ethical approval:  </a:t>
            </a:r>
            <a:r>
              <a:rPr lang="en-US" sz="2400" dirty="0" smtClean="0"/>
              <a:t>Human subjects research was approved </a:t>
            </a:r>
            <a:r>
              <a:rPr lang="en-US" sz="2400" dirty="0"/>
              <a:t>by the University of </a:t>
            </a:r>
            <a:r>
              <a:rPr lang="en-US" sz="2400" dirty="0" smtClean="0"/>
              <a:t>Washington </a:t>
            </a:r>
            <a:r>
              <a:rPr lang="en-US" sz="2400" dirty="0"/>
              <a:t>Institutional Review </a:t>
            </a:r>
            <a:r>
              <a:rPr lang="en-US" sz="2400" dirty="0" smtClean="0"/>
              <a:t>Board, IRB protocol no. 2837.  Human </a:t>
            </a:r>
            <a:r>
              <a:rPr lang="en-US" sz="2400" dirty="0"/>
              <a:t>subject activities were performed in accordance with the regulatory requirements laid down in U.S. Code of Federal Regulations, Title 45 Department of Health and Human Services Part 46, Protection of Human Subjects." </a:t>
            </a:r>
            <a:br>
              <a:rPr lang="en-US" sz="2400" dirty="0"/>
            </a:br>
            <a:endParaRPr lang="en-US" sz="2400" dirty="0"/>
          </a:p>
        </p:txBody>
      </p:sp>
    </p:spTree>
    <p:extLst>
      <p:ext uri="{BB962C8B-B14F-4D97-AF65-F5344CB8AC3E}">
        <p14:creationId xmlns:p14="http://schemas.microsoft.com/office/powerpoint/2010/main" val="1976787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of Agreement</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4159250" cy="464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81600" y="1787446"/>
            <a:ext cx="3810000" cy="323165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Email Erica to get a copy</a:t>
            </a:r>
          </a:p>
          <a:p>
            <a:pPr marL="285750" indent="-285750">
              <a:buFont typeface="Arial" panose="020B0604020202020204" pitchFamily="34" charset="0"/>
              <a:buChar char="•"/>
            </a:pPr>
            <a:r>
              <a:rPr lang="en-US" sz="2400" dirty="0" smtClean="0"/>
              <a:t>Sign it </a:t>
            </a:r>
          </a:p>
          <a:p>
            <a:pPr marL="285750" indent="-285750">
              <a:buFont typeface="Arial" panose="020B0604020202020204" pitchFamily="34" charset="0"/>
              <a:buChar char="•"/>
            </a:pPr>
            <a:r>
              <a:rPr lang="en-US" sz="2400" dirty="0" smtClean="0"/>
              <a:t>Email the pdf back to Erica</a:t>
            </a:r>
          </a:p>
          <a:p>
            <a:pPr marL="285750" indent="-285750">
              <a:buFont typeface="Arial" panose="020B0604020202020204" pitchFamily="34" charset="0"/>
              <a:buChar char="•"/>
            </a:pPr>
            <a:r>
              <a:rPr lang="en-US" sz="2400" dirty="0" smtClean="0"/>
              <a:t>Then you’re part of the Blanket IRB!</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400" dirty="0" smtClean="0">
                <a:hlinkClick r:id="rId3"/>
              </a:rPr>
              <a:t>ejonlin@uw.edu</a:t>
            </a:r>
            <a:endParaRPr lang="en-US" sz="2400" dirty="0" smtClean="0"/>
          </a:p>
          <a:p>
            <a:pPr marL="285750" indent="-285750">
              <a:buFont typeface="Arial" panose="020B0604020202020204" pitchFamily="34" charset="0"/>
              <a:buChar char="•"/>
            </a:pPr>
            <a:endParaRPr lang="en-US" sz="2000" dirty="0" smtClean="0"/>
          </a:p>
          <a:p>
            <a:endParaRPr lang="en-US" sz="2000" dirty="0" smtClean="0"/>
          </a:p>
        </p:txBody>
      </p:sp>
    </p:spTree>
    <p:extLst>
      <p:ext uri="{BB962C8B-B14F-4D97-AF65-F5344CB8AC3E}">
        <p14:creationId xmlns:p14="http://schemas.microsoft.com/office/powerpoint/2010/main" val="1786898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Your Go-To Website in Pathology</a:t>
            </a:r>
            <a:br>
              <a:rPr lang="en-US" sz="3200" dirty="0" smtClean="0"/>
            </a:br>
            <a:r>
              <a:rPr lang="en-US" sz="1600" dirty="0">
                <a:hlinkClick r:id="rId2"/>
              </a:rPr>
              <a:t>http://</a:t>
            </a:r>
            <a:r>
              <a:rPr lang="en-US" sz="1600" dirty="0" smtClean="0">
                <a:hlinkClick r:id="rId2"/>
              </a:rPr>
              <a:t>www.pathology.washington.edu/resources/resources-for-faculty-staff</a:t>
            </a:r>
            <a:r>
              <a:rPr lang="en-US" sz="1600" dirty="0" smtClean="0"/>
              <a:t> </a:t>
            </a:r>
            <a:endParaRPr lang="en-US" sz="32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392" y="1371600"/>
            <a:ext cx="6248400" cy="2905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097" y="4429377"/>
            <a:ext cx="6591300" cy="225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6670964" y="5393377"/>
            <a:ext cx="1288472" cy="567062"/>
          </a:xfrm>
          <a:prstGeom prst="wedgeRoundRectCallout">
            <a:avLst>
              <a:gd name="adj1" fmla="val -96529"/>
              <a:gd name="adj2" fmla="val -9851"/>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This will be updated</a:t>
            </a:r>
            <a:endParaRPr lang="en-US" sz="1400" dirty="0">
              <a:solidFill>
                <a:schemeClr val="tx1"/>
              </a:solidFill>
            </a:endParaRPr>
          </a:p>
        </p:txBody>
      </p:sp>
      <p:sp>
        <p:nvSpPr>
          <p:cNvPr id="3" name="Rounded Rectangular Callout 2"/>
          <p:cNvSpPr/>
          <p:nvPr/>
        </p:nvSpPr>
        <p:spPr>
          <a:xfrm>
            <a:off x="381000" y="3886200"/>
            <a:ext cx="838200" cy="543177"/>
          </a:xfrm>
          <a:prstGeom prst="wedgeRoundRectCallout">
            <a:avLst>
              <a:gd name="adj1" fmla="val 73972"/>
              <a:gd name="adj2" fmla="val 50870"/>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Scroll down to here</a:t>
            </a:r>
            <a:endParaRPr lang="en-US" sz="1100" dirty="0">
              <a:solidFill>
                <a:schemeClr val="tx1"/>
              </a:solidFill>
            </a:endParaRPr>
          </a:p>
        </p:txBody>
      </p:sp>
    </p:spTree>
    <p:extLst>
      <p:ext uri="{BB962C8B-B14F-4D97-AF65-F5344CB8AC3E}">
        <p14:creationId xmlns:p14="http://schemas.microsoft.com/office/powerpoint/2010/main" val="2740154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lstStyle/>
          <a:p>
            <a:r>
              <a:rPr lang="en-US" dirty="0" smtClean="0"/>
              <a:t>What I can do for you!</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Answer questions</a:t>
            </a:r>
          </a:p>
          <a:p>
            <a:pPr lvl="1"/>
            <a:r>
              <a:rPr lang="en-US" dirty="0" smtClean="0"/>
              <a:t>In person</a:t>
            </a:r>
          </a:p>
          <a:p>
            <a:pPr lvl="1"/>
            <a:r>
              <a:rPr lang="en-US" dirty="0" smtClean="0"/>
              <a:t>On the phone</a:t>
            </a:r>
          </a:p>
          <a:p>
            <a:pPr lvl="1"/>
            <a:r>
              <a:rPr lang="en-US" dirty="0" smtClean="0"/>
              <a:t>By email</a:t>
            </a:r>
          </a:p>
          <a:p>
            <a:r>
              <a:rPr lang="en-US" dirty="0" smtClean="0"/>
              <a:t>Help you design your IRB application</a:t>
            </a:r>
          </a:p>
          <a:p>
            <a:r>
              <a:rPr lang="en-US" dirty="0" smtClean="0"/>
              <a:t>Review your IRB application</a:t>
            </a:r>
          </a:p>
          <a:p>
            <a:pPr marL="0" indent="0">
              <a:buNone/>
            </a:pPr>
            <a:r>
              <a:rPr lang="en-US" dirty="0" smtClean="0"/>
              <a:t>	(or even DO your IRB application)</a:t>
            </a:r>
          </a:p>
          <a:p>
            <a:r>
              <a:rPr lang="en-US" dirty="0" smtClean="0"/>
              <a:t>Help you upload your IRB application to </a:t>
            </a:r>
            <a:r>
              <a:rPr lang="en-US" dirty="0" err="1" smtClean="0"/>
              <a:t>Zipline</a:t>
            </a:r>
            <a:r>
              <a:rPr lang="en-US" dirty="0" smtClean="0"/>
              <a:t> and answer the IRB’s questions</a:t>
            </a:r>
          </a:p>
          <a:p>
            <a:r>
              <a:rPr lang="en-US" dirty="0" smtClean="0"/>
              <a:t>Recommend resources</a:t>
            </a:r>
          </a:p>
          <a:p>
            <a:r>
              <a:rPr lang="en-US" dirty="0" smtClean="0"/>
              <a:t>Tell you about human subjects training, Cancer Consortium requirements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33400"/>
            <a:ext cx="1692910" cy="1262380"/>
          </a:xfrm>
          <a:prstGeom prst="rect">
            <a:avLst/>
          </a:prstGeom>
          <a:noFill/>
          <a:ln>
            <a:noFill/>
          </a:ln>
          <a:extLst/>
        </p:spPr>
      </p:pic>
      <p:sp>
        <p:nvSpPr>
          <p:cNvPr id="5" name="TextBox 4"/>
          <p:cNvSpPr txBox="1"/>
          <p:nvPr/>
        </p:nvSpPr>
        <p:spPr>
          <a:xfrm>
            <a:off x="6553200" y="1948934"/>
            <a:ext cx="1945982" cy="707886"/>
          </a:xfrm>
          <a:prstGeom prst="rect">
            <a:avLst/>
          </a:prstGeom>
          <a:noFill/>
        </p:spPr>
        <p:txBody>
          <a:bodyPr wrap="none" rtlCol="0">
            <a:spAutoFit/>
          </a:bodyPr>
          <a:lstStyle/>
          <a:p>
            <a:r>
              <a:rPr lang="en-US" sz="2000" dirty="0" smtClean="0"/>
              <a:t>Erica Jonlin</a:t>
            </a:r>
            <a:endParaRPr lang="en-US" sz="2000" dirty="0" smtClean="0">
              <a:hlinkClick r:id="rId3"/>
            </a:endParaRPr>
          </a:p>
          <a:p>
            <a:r>
              <a:rPr lang="en-US" sz="2000" dirty="0" smtClean="0">
                <a:hlinkClick r:id="rId3"/>
              </a:rPr>
              <a:t>ejonlin@uw.edu</a:t>
            </a:r>
            <a:r>
              <a:rPr lang="en-US" sz="2000" dirty="0" smtClean="0"/>
              <a:t> </a:t>
            </a:r>
            <a:endParaRPr lang="en-US" sz="2000" dirty="0"/>
          </a:p>
        </p:txBody>
      </p:sp>
    </p:spTree>
    <p:extLst>
      <p:ext uri="{BB962C8B-B14F-4D97-AF65-F5344CB8AC3E}">
        <p14:creationId xmlns:p14="http://schemas.microsoft.com/office/powerpoint/2010/main" val="1127918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Erica Jonlin:  </a:t>
            </a:r>
            <a:r>
              <a:rPr lang="en-US" dirty="0" smtClean="0">
                <a:hlinkClick r:id="rId2"/>
              </a:rPr>
              <a:t>ejonlin@uw.edu</a:t>
            </a:r>
            <a:endParaRPr lang="en-US" dirty="0" smtClean="0"/>
          </a:p>
          <a:p>
            <a:pPr lvl="1"/>
            <a:r>
              <a:rPr lang="en-US" dirty="0" smtClean="0"/>
              <a:t>Regarding IRB issues</a:t>
            </a:r>
          </a:p>
          <a:p>
            <a:r>
              <a:rPr lang="en-US" sz="2800" dirty="0" smtClean="0">
                <a:hlinkClick r:id="rId3"/>
              </a:rPr>
              <a:t>http</a:t>
            </a:r>
            <a:r>
              <a:rPr lang="en-US" sz="2800" dirty="0">
                <a:hlinkClick r:id="rId3"/>
              </a:rPr>
              <a:t>://</a:t>
            </a:r>
            <a:r>
              <a:rPr lang="en-US" sz="2800" dirty="0" smtClean="0">
                <a:hlinkClick r:id="rId3"/>
              </a:rPr>
              <a:t>www.pathology.washington.edu/resources/resources-for-faculty-staff</a:t>
            </a:r>
            <a:endParaRPr lang="en-US" sz="2800" dirty="0" smtClean="0"/>
          </a:p>
          <a:p>
            <a:pPr lvl="1"/>
            <a:r>
              <a:rPr lang="en-US" dirty="0" smtClean="0"/>
              <a:t>Instructions, blanket IRB application, HIPAA reporting</a:t>
            </a:r>
          </a:p>
          <a:p>
            <a:r>
              <a:rPr lang="en-US" dirty="0" smtClean="0"/>
              <a:t>Other useful </a:t>
            </a:r>
            <a:r>
              <a:rPr lang="en-US" dirty="0"/>
              <a:t>references</a:t>
            </a:r>
          </a:p>
          <a:p>
            <a:pPr lvl="1"/>
            <a:r>
              <a:rPr lang="en-US" dirty="0"/>
              <a:t>UW Human Subjects Division </a:t>
            </a:r>
            <a:r>
              <a:rPr lang="en-US" dirty="0" smtClean="0"/>
              <a:t>(UW IRB)</a:t>
            </a:r>
            <a:endParaRPr lang="en-US" dirty="0"/>
          </a:p>
          <a:p>
            <a:pPr lvl="2"/>
            <a:r>
              <a:rPr lang="en-US" dirty="0">
                <a:hlinkClick r:id="rId4"/>
              </a:rPr>
              <a:t>https://</a:t>
            </a:r>
            <a:r>
              <a:rPr lang="en-US" dirty="0" smtClean="0">
                <a:hlinkClick r:id="rId4"/>
              </a:rPr>
              <a:t>www.washington.edu/research/hsd</a:t>
            </a:r>
            <a:endParaRPr lang="en-US" dirty="0" smtClean="0"/>
          </a:p>
          <a:p>
            <a:pPr lvl="1"/>
            <a:r>
              <a:rPr lang="en-US" dirty="0" smtClean="0"/>
              <a:t>FHCRC Institutional Review Office (Cancer Consortium IRB)</a:t>
            </a:r>
            <a:endParaRPr lang="en-US" dirty="0"/>
          </a:p>
          <a:p>
            <a:pPr lvl="2"/>
            <a:r>
              <a:rPr lang="en-US" dirty="0">
                <a:hlinkClick r:id="rId5"/>
              </a:rPr>
              <a:t>http://extranet.fhcrc.org/EN/sections/iro/</a:t>
            </a:r>
            <a:r>
              <a:rPr lang="en-US" dirty="0"/>
              <a:t> </a:t>
            </a:r>
          </a:p>
          <a:p>
            <a:pPr lvl="1"/>
            <a:r>
              <a:rPr lang="en-US" dirty="0"/>
              <a:t>Cancer Consortium </a:t>
            </a:r>
            <a:endParaRPr lang="en-US" dirty="0" smtClean="0"/>
          </a:p>
          <a:p>
            <a:pPr lvl="2"/>
            <a:r>
              <a:rPr lang="en-US" dirty="0" smtClean="0">
                <a:hlinkClick r:id="rId6"/>
              </a:rPr>
              <a:t>http</a:t>
            </a:r>
            <a:r>
              <a:rPr lang="en-US" dirty="0">
                <a:hlinkClick r:id="rId6"/>
              </a:rPr>
              <a:t>://www.cancerconsortium.org/en.html</a:t>
            </a:r>
            <a:r>
              <a:rPr lang="en-US" dirty="0"/>
              <a:t> </a:t>
            </a:r>
          </a:p>
          <a:p>
            <a:pPr lvl="1"/>
            <a:endParaRPr lang="en-US" dirty="0"/>
          </a:p>
        </p:txBody>
      </p:sp>
    </p:spTree>
    <p:extLst>
      <p:ext uri="{BB962C8B-B14F-4D97-AF65-F5344CB8AC3E}">
        <p14:creationId xmlns:p14="http://schemas.microsoft.com/office/powerpoint/2010/main" val="268983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229600" cy="1143000"/>
          </a:xfrm>
        </p:spPr>
        <p:txBody>
          <a:bodyPr rtlCol="0">
            <a:normAutofit fontScale="90000"/>
          </a:bodyPr>
          <a:lstStyle/>
          <a:p>
            <a:pPr fontAlgn="auto">
              <a:spcAft>
                <a:spcPts val="0"/>
              </a:spcAft>
              <a:defRPr/>
            </a:pPr>
            <a:r>
              <a:rPr lang="en-US" altLang="en-US" dirty="0" smtClean="0"/>
              <a:t>Types of Pathology research studies that are reviewed by the IRB</a:t>
            </a:r>
          </a:p>
        </p:txBody>
      </p:sp>
      <p:sp>
        <p:nvSpPr>
          <p:cNvPr id="12291" name="Rectangle 3"/>
          <p:cNvSpPr>
            <a:spLocks noGrp="1" noChangeArrowheads="1"/>
          </p:cNvSpPr>
          <p:nvPr>
            <p:ph idx="1"/>
          </p:nvPr>
        </p:nvSpPr>
        <p:spPr>
          <a:xfrm>
            <a:off x="457200" y="2057400"/>
            <a:ext cx="8458200" cy="4068763"/>
          </a:xfrm>
        </p:spPr>
        <p:txBody>
          <a:bodyPr>
            <a:normAutofit fontScale="77500" lnSpcReduction="20000"/>
          </a:bodyPr>
          <a:lstStyle/>
          <a:p>
            <a:r>
              <a:rPr lang="en-US" altLang="en-US" sz="2800" dirty="0" smtClean="0"/>
              <a:t>Studies of tissue samples or other human specimens</a:t>
            </a:r>
          </a:p>
          <a:p>
            <a:pPr lvl="1"/>
            <a:r>
              <a:rPr lang="en-US" altLang="en-US" sz="2400" dirty="0" smtClean="0"/>
              <a:t>samples may or may not be anonymous</a:t>
            </a:r>
          </a:p>
          <a:p>
            <a:pPr lvl="1"/>
            <a:r>
              <a:rPr lang="en-US" altLang="en-US" sz="2400" dirty="0" smtClean="0"/>
              <a:t>Samples may have been collected for clinical care, or specifically for research purposes</a:t>
            </a:r>
          </a:p>
          <a:p>
            <a:r>
              <a:rPr lang="en-US" altLang="en-US" sz="2800" dirty="0" smtClean="0"/>
              <a:t>Development of repositories of human samples for study of a particular disease</a:t>
            </a:r>
          </a:p>
          <a:p>
            <a:r>
              <a:rPr lang="en-US" altLang="en-US" sz="2800" dirty="0" smtClean="0"/>
              <a:t>Development of registries of patients with a particular condition</a:t>
            </a:r>
          </a:p>
          <a:p>
            <a:r>
              <a:rPr lang="en-US" altLang="en-US" sz="2800" dirty="0" smtClean="0"/>
              <a:t>Studies involving medical records review</a:t>
            </a:r>
          </a:p>
          <a:p>
            <a:pPr lvl="1"/>
            <a:r>
              <a:rPr lang="en-US" altLang="en-US" sz="2400" dirty="0" err="1" smtClean="0"/>
              <a:t>PowerPath</a:t>
            </a:r>
            <a:endParaRPr lang="en-US" altLang="en-US" sz="2400" dirty="0" smtClean="0"/>
          </a:p>
          <a:p>
            <a:pPr lvl="1"/>
            <a:r>
              <a:rPr lang="en-US" altLang="en-US" sz="2400" dirty="0" smtClean="0"/>
              <a:t>Other UWMC, SCCA, HMC medical records systems</a:t>
            </a:r>
          </a:p>
          <a:p>
            <a:pPr lvl="1"/>
            <a:r>
              <a:rPr lang="en-US" altLang="en-US" sz="2400" dirty="0" smtClean="0"/>
              <a:t>Slide review</a:t>
            </a:r>
          </a:p>
          <a:p>
            <a:pPr>
              <a:buFont typeface="Wingdings" panose="05000000000000000000" pitchFamily="2" charset="2"/>
              <a:buChar char="Ø"/>
            </a:pPr>
            <a:r>
              <a:rPr lang="en-US" altLang="en-US" sz="2800" dirty="0" smtClean="0"/>
              <a:t>Technology development</a:t>
            </a:r>
          </a:p>
          <a:p>
            <a:pPr>
              <a:buFont typeface="Wingdings" panose="05000000000000000000" pitchFamily="2" charset="2"/>
              <a:buChar char="Ø"/>
            </a:pPr>
            <a:r>
              <a:rPr lang="en-US" altLang="en-US" sz="2800" dirty="0" smtClean="0"/>
              <a:t>Biomarker development</a:t>
            </a:r>
          </a:p>
          <a:p>
            <a:pPr>
              <a:buFontTx/>
              <a:buNone/>
            </a:pPr>
            <a:endParaRPr lang="en-US" altLang="en-US" sz="2800" dirty="0" smtClean="0"/>
          </a:p>
          <a:p>
            <a:pPr>
              <a:buFontTx/>
              <a:buNone/>
            </a:pPr>
            <a:endParaRPr lang="en-US" altLang="en-US" sz="2800" dirty="0" smtClean="0"/>
          </a:p>
        </p:txBody>
      </p:sp>
      <p:pic>
        <p:nvPicPr>
          <p:cNvPr id="12293" name="Picture 5" descr="C:\Program Files\Microsoft Office\Clipart\standard\stddir4\PE0627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953000"/>
            <a:ext cx="177006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542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7848600" cy="990600"/>
          </a:xfrm>
        </p:spPr>
        <p:txBody>
          <a:bodyPr>
            <a:noAutofit/>
          </a:bodyPr>
          <a:lstStyle/>
          <a:p>
            <a:r>
              <a:rPr lang="en-US" sz="2400" dirty="0" smtClean="0"/>
              <a:t>Even if your study does NOT involve interacting with human subjects, you will likely need an IRB application.</a:t>
            </a:r>
            <a:endParaRPr lang="en-US" sz="2400" dirty="0"/>
          </a:p>
        </p:txBody>
      </p:sp>
      <p:pic>
        <p:nvPicPr>
          <p:cNvPr id="1026" name="Picture 2" descr="http://brianoverland.com/wp-content/uploads/2013/11/ronald-colma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268069"/>
            <a:ext cx="3328308" cy="211301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85800" y="1600200"/>
            <a:ext cx="7772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Even if the materials you are studying are clinical specimens that you have encountered in your clinical practice, you will need to submit </a:t>
            </a:r>
            <a:r>
              <a:rPr lang="en-US" sz="2400" b="1" dirty="0" smtClean="0"/>
              <a:t>something*</a:t>
            </a:r>
            <a:r>
              <a:rPr lang="en-US" sz="2400" dirty="0" smtClean="0"/>
              <a:t> to the IRB to be able to use them for research purposes.</a:t>
            </a:r>
            <a:endParaRPr lang="en-US" sz="2400"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Do I need IRB review for studies on specimens and medical records?</a:t>
            </a:r>
            <a:endParaRPr lang="en-US" dirty="0"/>
          </a:p>
        </p:txBody>
      </p:sp>
      <p:sp>
        <p:nvSpPr>
          <p:cNvPr id="3" name="TextBox 2"/>
          <p:cNvSpPr txBox="1"/>
          <p:nvPr/>
        </p:nvSpPr>
        <p:spPr>
          <a:xfrm>
            <a:off x="6096001" y="4715471"/>
            <a:ext cx="2209800" cy="646331"/>
          </a:xfrm>
          <a:prstGeom prst="rect">
            <a:avLst/>
          </a:prstGeom>
          <a:noFill/>
        </p:spPr>
        <p:txBody>
          <a:bodyPr wrap="square" rtlCol="0">
            <a:spAutoFit/>
          </a:bodyPr>
          <a:lstStyle/>
          <a:p>
            <a:r>
              <a:rPr lang="en-US" dirty="0" smtClean="0"/>
              <a:t>*there are different kinds of submissions </a:t>
            </a:r>
            <a:endParaRPr lang="en-US" dirty="0"/>
          </a:p>
        </p:txBody>
      </p:sp>
    </p:spTree>
    <p:extLst>
      <p:ext uri="{BB962C8B-B14F-4D97-AF65-F5344CB8AC3E}">
        <p14:creationId xmlns:p14="http://schemas.microsoft.com/office/powerpoint/2010/main" val="103737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are doing research if:</a:t>
            </a:r>
            <a:endParaRPr lang="en-US" dirty="0"/>
          </a:p>
        </p:txBody>
      </p:sp>
      <p:sp>
        <p:nvSpPr>
          <p:cNvPr id="3" name="Content Placeholder 2"/>
          <p:cNvSpPr>
            <a:spLocks noGrp="1"/>
          </p:cNvSpPr>
          <p:nvPr>
            <p:ph idx="1"/>
          </p:nvPr>
        </p:nvSpPr>
        <p:spPr/>
        <p:txBody>
          <a:bodyPr>
            <a:normAutofit lnSpcReduction="10000"/>
          </a:bodyPr>
          <a:lstStyle/>
          <a:p>
            <a:r>
              <a:rPr lang="en-US" dirty="0" smtClean="0"/>
              <a:t>You are conducting a</a:t>
            </a:r>
            <a:r>
              <a:rPr lang="en-US" dirty="0"/>
              <a:t> </a:t>
            </a:r>
            <a:r>
              <a:rPr lang="en-US" b="1" dirty="0"/>
              <a:t>systematic investigation</a:t>
            </a:r>
            <a:r>
              <a:rPr lang="en-US" dirty="0"/>
              <a:t>, including research development, testing, and/or evaluation, designed to develop or contribute to </a:t>
            </a:r>
            <a:r>
              <a:rPr lang="en-US" b="1" dirty="0"/>
              <a:t>generalizable knowledge</a:t>
            </a:r>
            <a:r>
              <a:rPr lang="en-US" dirty="0" smtClean="0"/>
              <a:t>.</a:t>
            </a:r>
          </a:p>
          <a:p>
            <a:r>
              <a:rPr lang="en-US" dirty="0" smtClean="0"/>
              <a:t>Do you plan to publish in a scholarly journal?  If </a:t>
            </a:r>
            <a:r>
              <a:rPr lang="en-US" dirty="0" smtClean="0">
                <a:solidFill>
                  <a:srgbClr val="FF0000"/>
                </a:solidFill>
              </a:rPr>
              <a:t>yes</a:t>
            </a:r>
            <a:r>
              <a:rPr lang="en-US" dirty="0" smtClean="0"/>
              <a:t>, it’s usually research*</a:t>
            </a:r>
          </a:p>
          <a:p>
            <a:r>
              <a:rPr lang="en-US" dirty="0" smtClean="0"/>
              <a:t>Also:  if you are developing a new test or diagnostic using human specimens/data you are doing research</a:t>
            </a:r>
            <a:endParaRPr lang="en-US" dirty="0"/>
          </a:p>
        </p:txBody>
      </p:sp>
      <p:sp>
        <p:nvSpPr>
          <p:cNvPr id="4" name="TextBox 3"/>
          <p:cNvSpPr txBox="1"/>
          <p:nvPr/>
        </p:nvSpPr>
        <p:spPr>
          <a:xfrm>
            <a:off x="914400" y="6144882"/>
            <a:ext cx="5681812" cy="369332"/>
          </a:xfrm>
          <a:prstGeom prst="rect">
            <a:avLst/>
          </a:prstGeom>
          <a:noFill/>
        </p:spPr>
        <p:txBody>
          <a:bodyPr wrap="none" rtlCol="0">
            <a:spAutoFit/>
          </a:bodyPr>
          <a:lstStyle/>
          <a:p>
            <a:r>
              <a:rPr lang="en-US" dirty="0" smtClean="0"/>
              <a:t>*Quality Improvement activities generally are not research</a:t>
            </a:r>
            <a:endParaRPr lang="en-US" dirty="0"/>
          </a:p>
        </p:txBody>
      </p:sp>
    </p:spTree>
    <p:extLst>
      <p:ext uri="{BB962C8B-B14F-4D97-AF65-F5344CB8AC3E}">
        <p14:creationId xmlns:p14="http://schemas.microsoft.com/office/powerpoint/2010/main" val="1462806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altLang="en-US" dirty="0" smtClean="0"/>
              <a:t>Types of IRB Review for Specimens-Medical Records studies</a:t>
            </a:r>
          </a:p>
        </p:txBody>
      </p:sp>
      <p:sp>
        <p:nvSpPr>
          <p:cNvPr id="23555" name="Rectangle 3"/>
          <p:cNvSpPr>
            <a:spLocks noGrp="1" noChangeArrowheads="1"/>
          </p:cNvSpPr>
          <p:nvPr>
            <p:ph idx="1"/>
          </p:nvPr>
        </p:nvSpPr>
        <p:spPr/>
        <p:txBody>
          <a:bodyPr>
            <a:normAutofit/>
          </a:bodyPr>
          <a:lstStyle/>
          <a:p>
            <a:pPr>
              <a:lnSpc>
                <a:spcPct val="90000"/>
              </a:lnSpc>
            </a:pPr>
            <a:r>
              <a:rPr lang="en-US" altLang="en-US" sz="2800" dirty="0" smtClean="0"/>
              <a:t>“Expedited,” also know as “Minimal Risk” review</a:t>
            </a:r>
          </a:p>
          <a:p>
            <a:pPr lvl="1">
              <a:lnSpc>
                <a:spcPct val="90000"/>
              </a:lnSpc>
            </a:pPr>
            <a:r>
              <a:rPr lang="en-US" sz="2400" i="1" dirty="0" smtClean="0"/>
              <a:t>“Minimal </a:t>
            </a:r>
            <a:r>
              <a:rPr lang="en-US" sz="2400" i="1" dirty="0"/>
              <a:t>risk” means that the probability and magnitude of harm or discomfort anticipated in the research are not greater than those ordinarily encountered in daily life or during the performance of routine physical or psychological examinations or tests</a:t>
            </a:r>
            <a:r>
              <a:rPr lang="en-US" sz="2400" i="1" dirty="0" smtClean="0"/>
              <a:t>.</a:t>
            </a:r>
            <a:endParaRPr lang="en-US" altLang="en-US" sz="2800" dirty="0" smtClean="0"/>
          </a:p>
          <a:p>
            <a:pPr>
              <a:lnSpc>
                <a:spcPct val="90000"/>
              </a:lnSpc>
            </a:pPr>
            <a:r>
              <a:rPr lang="en-US" altLang="en-US" sz="2800" dirty="0" smtClean="0"/>
              <a:t>“Not Human Subjects” determination</a:t>
            </a:r>
          </a:p>
          <a:p>
            <a:pPr>
              <a:lnSpc>
                <a:spcPct val="90000"/>
              </a:lnSpc>
            </a:pPr>
            <a:r>
              <a:rPr lang="en-US" altLang="en-US" sz="2800" dirty="0" smtClean="0"/>
              <a:t>“Exempt” determination </a:t>
            </a:r>
          </a:p>
          <a:p>
            <a:pPr>
              <a:lnSpc>
                <a:spcPct val="90000"/>
              </a:lnSpc>
            </a:pPr>
            <a:endParaRPr lang="en-US" altLang="en-US" sz="2800" dirty="0"/>
          </a:p>
          <a:p>
            <a:pPr>
              <a:lnSpc>
                <a:spcPct val="90000"/>
              </a:lnSpc>
              <a:buFont typeface="Wingdings" panose="05000000000000000000" pitchFamily="2" charset="2"/>
              <a:buChar char="Ø"/>
            </a:pPr>
            <a:r>
              <a:rPr lang="en-US" altLang="en-US" sz="2800" dirty="0" smtClean="0"/>
              <a:t>Only the IRB can decide if your study is “minimal risk” or “not human subjects research” or “exempt”</a:t>
            </a:r>
          </a:p>
          <a:p>
            <a:pPr>
              <a:lnSpc>
                <a:spcPct val="90000"/>
              </a:lnSpc>
            </a:pPr>
            <a:endParaRPr lang="en-US" altLang="en-US" sz="2800" dirty="0"/>
          </a:p>
          <a:p>
            <a:pPr>
              <a:lnSpc>
                <a:spcPct val="90000"/>
              </a:lnSpc>
            </a:pPr>
            <a:endParaRPr lang="en-US" altLang="en-US" sz="2800" dirty="0" smtClean="0"/>
          </a:p>
        </p:txBody>
      </p:sp>
    </p:spTree>
    <p:extLst>
      <p:ext uri="{BB962C8B-B14F-4D97-AF65-F5344CB8AC3E}">
        <p14:creationId xmlns:p14="http://schemas.microsoft.com/office/powerpoint/2010/main" val="2603872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dirty="0" smtClean="0"/>
              <a:t>Research with specimens in the Department of Pathology:</a:t>
            </a:r>
            <a:br>
              <a:rPr lang="en-US" sz="3600" dirty="0" smtClean="0"/>
            </a:br>
            <a:r>
              <a:rPr lang="en-US" sz="3600" dirty="0" smtClean="0"/>
              <a:t>a typical pathway</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3277747"/>
              </p:ext>
            </p:extLst>
          </p:nvPr>
        </p:nvGraphicFramePr>
        <p:xfrm>
          <a:off x="457200" y="2057400"/>
          <a:ext cx="82296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2734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5959</TotalTime>
  <Words>2797</Words>
  <Application>Microsoft Office PowerPoint</Application>
  <PresentationFormat>On-screen Show (4:3)</PresentationFormat>
  <Paragraphs>390</Paragraphs>
  <Slides>46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Document</vt:lpstr>
      <vt:lpstr>IRB Review of Research in the Department Pathology (now DLMP!)</vt:lpstr>
      <vt:lpstr>Institutional Review Boards (IRBs)</vt:lpstr>
      <vt:lpstr>Purpose of IRB review</vt:lpstr>
      <vt:lpstr>“The IRB”</vt:lpstr>
      <vt:lpstr>Types of Pathology research studies that are reviewed by the IRB</vt:lpstr>
      <vt:lpstr>Even if your study does NOT involve interacting with human subjects, you will likely need an IRB application.</vt:lpstr>
      <vt:lpstr>You are doing research if:</vt:lpstr>
      <vt:lpstr>Types of IRB Review for Specimens-Medical Records studies</vt:lpstr>
      <vt:lpstr>Research with specimens in the Department of Pathology: a typical pathway</vt:lpstr>
      <vt:lpstr>Development of a new pathology method/device for diagnosis</vt:lpstr>
      <vt:lpstr>A research study in the Department of Pathology:  feasibility or pilot study</vt:lpstr>
      <vt:lpstr>Screening medical records and pathology slides  for research purposes</vt:lpstr>
      <vt:lpstr>Typical IRB application in Pathology</vt:lpstr>
      <vt:lpstr>Key Questions</vt:lpstr>
      <vt:lpstr>PowerPoint Presentation</vt:lpstr>
      <vt:lpstr>PowerPoint Presentation</vt:lpstr>
      <vt:lpstr>PowerPoint Presentation</vt:lpstr>
      <vt:lpstr>PowerPoint Presentation</vt:lpstr>
      <vt:lpstr>The IRB wants to know</vt:lpstr>
      <vt:lpstr>The IRB wants to know</vt:lpstr>
      <vt:lpstr>Identifiability of specimens</vt:lpstr>
      <vt:lpstr>Sources of specimens/information </vt:lpstr>
      <vt:lpstr>The IRB wants to know</vt:lpstr>
      <vt:lpstr>Consenting issue:  waiver of consent</vt:lpstr>
      <vt:lpstr>Consenting issue:  waiver of consent</vt:lpstr>
      <vt:lpstr>The IRB wants to know</vt:lpstr>
      <vt:lpstr>What are the risks of Pathology research studies to the subjects?</vt:lpstr>
      <vt:lpstr>Zipline  The system the UW Human Subjects Division uses to review IRB applications </vt:lpstr>
      <vt:lpstr>The Pathology Department has a department-wide IRB application!</vt:lpstr>
      <vt:lpstr>PowerPoint Presentation</vt:lpstr>
      <vt:lpstr>Pathology Department  Approved Umbrella or “Blanket IRB”</vt:lpstr>
      <vt:lpstr>And then . . . </vt:lpstr>
      <vt:lpstr>“Blanket IRB”</vt:lpstr>
      <vt:lpstr>You cannot use the Blanket IRB</vt:lpstr>
      <vt:lpstr>PowerPoint Presentation</vt:lpstr>
      <vt:lpstr>PowerPoint Presentation</vt:lpstr>
      <vt:lpstr>PowerPoint Presentation</vt:lpstr>
      <vt:lpstr>Searching medical records and reporting which patient records you reviewed “Accounting for Disclosures”</vt:lpstr>
      <vt:lpstr>Accounting for Disclosures</vt:lpstr>
      <vt:lpstr>PowerPoint Presentation</vt:lpstr>
      <vt:lpstr>I made it easy for you - fill in the white columns</vt:lpstr>
      <vt:lpstr>When you write a paper based on data acquired under the Blanket IRB approval</vt:lpstr>
      <vt:lpstr>Letter of Agreement</vt:lpstr>
      <vt:lpstr>Your Go-To Website in Pathology http://www.pathology.washington.edu/resources/resources-for-faculty-staff </vt:lpstr>
      <vt:lpstr>What I can do for you!</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IRB applications: Process improvements</dc:title>
  <dc:creator>Erica C. Jonlin</dc:creator>
  <cp:lastModifiedBy>Erica</cp:lastModifiedBy>
  <cp:revision>204</cp:revision>
  <dcterms:created xsi:type="dcterms:W3CDTF">2015-06-08T18:16:58Z</dcterms:created>
  <dcterms:modified xsi:type="dcterms:W3CDTF">2020-07-22T20:39:09Z</dcterms:modified>
</cp:coreProperties>
</file>